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3" r:id="rId1"/>
  </p:sldMasterIdLst>
  <p:sldIdLst>
    <p:sldId id="256" r:id="rId2"/>
    <p:sldId id="269" r:id="rId3"/>
    <p:sldId id="281" r:id="rId4"/>
    <p:sldId id="272" r:id="rId5"/>
    <p:sldId id="274" r:id="rId6"/>
    <p:sldId id="276" r:id="rId7"/>
    <p:sldId id="278" r:id="rId8"/>
    <p:sldId id="280" r:id="rId9"/>
    <p:sldId id="292" r:id="rId10"/>
    <p:sldId id="293" r:id="rId11"/>
    <p:sldId id="283" r:id="rId12"/>
    <p:sldId id="270" r:id="rId13"/>
    <p:sldId id="282" r:id="rId14"/>
    <p:sldId id="288" r:id="rId15"/>
    <p:sldId id="287" r:id="rId16"/>
    <p:sldId id="264" r:id="rId17"/>
    <p:sldId id="259" r:id="rId18"/>
    <p:sldId id="284" r:id="rId19"/>
    <p:sldId id="285" r:id="rId20"/>
    <p:sldId id="29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ence Pak" initials="TP" lastIdx="1" clrIdx="0">
    <p:extLst>
      <p:ext uri="{19B8F6BF-5375-455C-9EA6-DF929625EA0E}">
        <p15:presenceInfo xmlns:p15="http://schemas.microsoft.com/office/powerpoint/2012/main" userId="e98e69fbe5755ef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43" d="100"/>
          <a:sy n="143" d="100"/>
        </p:scale>
        <p:origin x="150" y="56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2-09T00:20:23.211" idx="1">
    <p:pos x="10" y="10"/>
    <p:text/>
    <p:extLst>
      <p:ext uri="{C676402C-5697-4E1C-873F-D02D1690AC5C}">
        <p15:threadingInfo xmlns:p15="http://schemas.microsoft.com/office/powerpoint/2012/main" timeZoneBias="4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A51B6673-A692-4CDA-911B-04D5DF520C1F}" type="datetimeFigureOut">
              <a:rPr lang="en-US" smtClean="0"/>
              <a:t>12/15/2020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44041B-AFD4-4700-BD5C-6F6F13A562CB}" type="slidenum">
              <a:rPr lang="en-US" smtClean="0"/>
              <a:t>‹#›</a:t>
            </a:fld>
            <a:endParaRPr lang="en-US"/>
          </a:p>
        </p:txBody>
      </p:sp>
    </p:spTree>
    <p:extLst>
      <p:ext uri="{BB962C8B-B14F-4D97-AF65-F5344CB8AC3E}">
        <p14:creationId xmlns:p14="http://schemas.microsoft.com/office/powerpoint/2010/main" val="395282896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1B6673-A692-4CDA-911B-04D5DF520C1F}" type="datetimeFigureOut">
              <a:rPr lang="en-US" smtClean="0"/>
              <a:t>12/15/2020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44041B-AFD4-4700-BD5C-6F6F13A562CB}" type="slidenum">
              <a:rPr lang="en-US" smtClean="0"/>
              <a:t>‹#›</a:t>
            </a:fld>
            <a:endParaRPr lang="en-US"/>
          </a:p>
        </p:txBody>
      </p:sp>
    </p:spTree>
    <p:extLst>
      <p:ext uri="{BB962C8B-B14F-4D97-AF65-F5344CB8AC3E}">
        <p14:creationId xmlns:p14="http://schemas.microsoft.com/office/powerpoint/2010/main" val="1273792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1B6673-A692-4CDA-911B-04D5DF520C1F}" type="datetimeFigureOut">
              <a:rPr lang="en-US" smtClean="0"/>
              <a:t>12/15/2020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44041B-AFD4-4700-BD5C-6F6F13A562CB}" type="slidenum">
              <a:rPr lang="en-US" smtClean="0"/>
              <a:t>‹#›</a:t>
            </a:fld>
            <a:endParaRPr lang="en-US"/>
          </a:p>
        </p:txBody>
      </p:sp>
    </p:spTree>
    <p:extLst>
      <p:ext uri="{BB962C8B-B14F-4D97-AF65-F5344CB8AC3E}">
        <p14:creationId xmlns:p14="http://schemas.microsoft.com/office/powerpoint/2010/main" val="1403274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1B6673-A692-4CDA-911B-04D5DF520C1F}" type="datetimeFigureOut">
              <a:rPr lang="en-US" smtClean="0"/>
              <a:t>12/15/2020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44041B-AFD4-4700-BD5C-6F6F13A562CB}" type="slidenum">
              <a:rPr lang="en-US" smtClean="0"/>
              <a:t>‹#›</a:t>
            </a:fld>
            <a:endParaRPr lang="en-US"/>
          </a:p>
        </p:txBody>
      </p:sp>
    </p:spTree>
    <p:extLst>
      <p:ext uri="{BB962C8B-B14F-4D97-AF65-F5344CB8AC3E}">
        <p14:creationId xmlns:p14="http://schemas.microsoft.com/office/powerpoint/2010/main" val="2306078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A51B6673-A692-4CDA-911B-04D5DF520C1F}" type="datetimeFigureOut">
              <a:rPr lang="en-US" smtClean="0"/>
              <a:t>12/15/2020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44041B-AFD4-4700-BD5C-6F6F13A562CB}" type="slidenum">
              <a:rPr lang="en-US" smtClean="0"/>
              <a:t>‹#›</a:t>
            </a:fld>
            <a:endParaRPr lang="en-US"/>
          </a:p>
        </p:txBody>
      </p:sp>
    </p:spTree>
    <p:extLst>
      <p:ext uri="{BB962C8B-B14F-4D97-AF65-F5344CB8AC3E}">
        <p14:creationId xmlns:p14="http://schemas.microsoft.com/office/powerpoint/2010/main" val="335481001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51B6673-A692-4CDA-911B-04D5DF520C1F}" type="datetimeFigureOut">
              <a:rPr lang="en-US" smtClean="0"/>
              <a:t>12/15/2020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5C44041B-AFD4-4700-BD5C-6F6F13A562CB}" type="slidenum">
              <a:rPr lang="en-US" smtClean="0"/>
              <a:t>‹#›</a:t>
            </a:fld>
            <a:endParaRPr lang="en-US"/>
          </a:p>
        </p:txBody>
      </p:sp>
    </p:spTree>
    <p:extLst>
      <p:ext uri="{BB962C8B-B14F-4D97-AF65-F5344CB8AC3E}">
        <p14:creationId xmlns:p14="http://schemas.microsoft.com/office/powerpoint/2010/main" val="3005582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A51B6673-A692-4CDA-911B-04D5DF520C1F}" type="datetimeFigureOut">
              <a:rPr lang="en-US" smtClean="0"/>
              <a:t>12/15/2020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44041B-AFD4-4700-BD5C-6F6F13A562C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71126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1B6673-A692-4CDA-911B-04D5DF520C1F}" type="datetimeFigureOut">
              <a:rPr lang="en-US" smtClean="0"/>
              <a:t>12/15/2020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44041B-AFD4-4700-BD5C-6F6F13A562CB}" type="slidenum">
              <a:rPr lang="en-US" smtClean="0"/>
              <a:t>‹#›</a:t>
            </a:fld>
            <a:endParaRPr lang="en-US"/>
          </a:p>
        </p:txBody>
      </p:sp>
    </p:spTree>
    <p:extLst>
      <p:ext uri="{BB962C8B-B14F-4D97-AF65-F5344CB8AC3E}">
        <p14:creationId xmlns:p14="http://schemas.microsoft.com/office/powerpoint/2010/main" val="3094418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1B6673-A692-4CDA-911B-04D5DF520C1F}" type="datetimeFigureOut">
              <a:rPr lang="en-US" smtClean="0"/>
              <a:t>12/15/2020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44041B-AFD4-4700-BD5C-6F6F13A562CB}" type="slidenum">
              <a:rPr lang="en-US" smtClean="0"/>
              <a:t>‹#›</a:t>
            </a:fld>
            <a:endParaRPr lang="en-US"/>
          </a:p>
        </p:txBody>
      </p:sp>
    </p:spTree>
    <p:extLst>
      <p:ext uri="{BB962C8B-B14F-4D97-AF65-F5344CB8AC3E}">
        <p14:creationId xmlns:p14="http://schemas.microsoft.com/office/powerpoint/2010/main" val="1469756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A51B6673-A692-4CDA-911B-04D5DF520C1F}" type="datetimeFigureOut">
              <a:rPr lang="en-US" smtClean="0"/>
              <a:t>12/15/2020</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5C44041B-AFD4-4700-BD5C-6F6F13A562CB}" type="slidenum">
              <a:rPr lang="en-US" smtClean="0"/>
              <a:t>‹#›</a:t>
            </a:fld>
            <a:endParaRPr lang="en-US"/>
          </a:p>
        </p:txBody>
      </p:sp>
    </p:spTree>
    <p:extLst>
      <p:ext uri="{BB962C8B-B14F-4D97-AF65-F5344CB8AC3E}">
        <p14:creationId xmlns:p14="http://schemas.microsoft.com/office/powerpoint/2010/main" val="4285791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A51B6673-A692-4CDA-911B-04D5DF520C1F}" type="datetimeFigureOut">
              <a:rPr lang="en-US" smtClean="0"/>
              <a:t>12/15/2020</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5C44041B-AFD4-4700-BD5C-6F6F13A562CB}" type="slidenum">
              <a:rPr lang="en-US" smtClean="0"/>
              <a:t>‹#›</a:t>
            </a:fld>
            <a:endParaRPr lang="en-US"/>
          </a:p>
        </p:txBody>
      </p:sp>
    </p:spTree>
    <p:extLst>
      <p:ext uri="{BB962C8B-B14F-4D97-AF65-F5344CB8AC3E}">
        <p14:creationId xmlns:p14="http://schemas.microsoft.com/office/powerpoint/2010/main" val="2209420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51B6673-A692-4CDA-911B-04D5DF520C1F}" type="datetimeFigureOut">
              <a:rPr lang="en-US" smtClean="0"/>
              <a:t>12/15/2020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5C44041B-AFD4-4700-BD5C-6F6F13A562CB}" type="slidenum">
              <a:rPr lang="en-US" smtClean="0"/>
              <a:t>‹#›</a:t>
            </a:fld>
            <a:endParaRPr lang="en-US"/>
          </a:p>
        </p:txBody>
      </p:sp>
    </p:spTree>
    <p:extLst>
      <p:ext uri="{BB962C8B-B14F-4D97-AF65-F5344CB8AC3E}">
        <p14:creationId xmlns:p14="http://schemas.microsoft.com/office/powerpoint/2010/main" val="367986674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comparecamp.com/steam-statistics/#:~:text=Steam%20is%20the%20world's%20largest,year%20ever%20since%20its%20incepti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70CC5-DAA7-4498-A3FF-502623A03827}"/>
              </a:ext>
            </a:extLst>
          </p:cNvPr>
          <p:cNvSpPr>
            <a:spLocks noGrp="1"/>
          </p:cNvSpPr>
          <p:nvPr>
            <p:ph type="ctrTitle"/>
          </p:nvPr>
        </p:nvSpPr>
        <p:spPr>
          <a:xfrm>
            <a:off x="722063" y="2083892"/>
            <a:ext cx="8508202" cy="1646302"/>
          </a:xfrm>
        </p:spPr>
        <p:txBody>
          <a:bodyPr>
            <a:normAutofit/>
          </a:bodyPr>
          <a:lstStyle/>
          <a:p>
            <a:r>
              <a:rPr lang="en-US" dirty="0"/>
              <a:t>Steam Reviewer Analysis </a:t>
            </a:r>
            <a:br>
              <a:rPr lang="en-US" dirty="0"/>
            </a:br>
            <a:endParaRPr lang="en-US" dirty="0"/>
          </a:p>
        </p:txBody>
      </p:sp>
      <p:sp>
        <p:nvSpPr>
          <p:cNvPr id="3" name="Subtitle 2">
            <a:extLst>
              <a:ext uri="{FF2B5EF4-FFF2-40B4-BE49-F238E27FC236}">
                <a16:creationId xmlns:a16="http://schemas.microsoft.com/office/drawing/2014/main" id="{98A21E48-1498-4D87-B61F-251A098D9B9C}"/>
              </a:ext>
            </a:extLst>
          </p:cNvPr>
          <p:cNvSpPr>
            <a:spLocks noGrp="1"/>
          </p:cNvSpPr>
          <p:nvPr>
            <p:ph type="subTitle" idx="1"/>
          </p:nvPr>
        </p:nvSpPr>
        <p:spPr>
          <a:xfrm>
            <a:off x="7143654" y="3950957"/>
            <a:ext cx="1881165" cy="1096899"/>
          </a:xfrm>
        </p:spPr>
        <p:txBody>
          <a:bodyPr/>
          <a:lstStyle/>
          <a:p>
            <a:r>
              <a:rPr lang="en-US" dirty="0"/>
              <a:t>Terence Pak</a:t>
            </a:r>
          </a:p>
          <a:p>
            <a:r>
              <a:rPr lang="en-US" dirty="0"/>
              <a:t>12/06/2020</a:t>
            </a:r>
          </a:p>
        </p:txBody>
      </p:sp>
      <p:pic>
        <p:nvPicPr>
          <p:cNvPr id="1028" name="Picture 4" descr="Welcome to Steam">
            <a:extLst>
              <a:ext uri="{FF2B5EF4-FFF2-40B4-BE49-F238E27FC236}">
                <a16:creationId xmlns:a16="http://schemas.microsoft.com/office/drawing/2014/main" id="{12D9F14E-90F5-4D51-B0F6-D7F3FAD87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04" y="4728420"/>
            <a:ext cx="7086600" cy="162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216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4867-EA1A-4525-A0E5-6552F6DD564D}"/>
              </a:ext>
            </a:extLst>
          </p:cNvPr>
          <p:cNvSpPr>
            <a:spLocks noGrp="1"/>
          </p:cNvSpPr>
          <p:nvPr>
            <p:ph type="title"/>
          </p:nvPr>
        </p:nvSpPr>
        <p:spPr>
          <a:xfrm>
            <a:off x="1141413" y="609600"/>
            <a:ext cx="9905998" cy="457200"/>
          </a:xfrm>
        </p:spPr>
        <p:txBody>
          <a:bodyPr>
            <a:normAutofit fontScale="90000"/>
          </a:bodyPr>
          <a:lstStyle/>
          <a:p>
            <a:r>
              <a:rPr lang="en-US" dirty="0"/>
              <a:t>How successful is the data models</a:t>
            </a:r>
          </a:p>
        </p:txBody>
      </p:sp>
      <p:sp>
        <p:nvSpPr>
          <p:cNvPr id="5" name="Content Placeholder 2">
            <a:extLst>
              <a:ext uri="{FF2B5EF4-FFF2-40B4-BE49-F238E27FC236}">
                <a16:creationId xmlns:a16="http://schemas.microsoft.com/office/drawing/2014/main" id="{25315664-A8BA-4949-B863-B994CA2F999A}"/>
              </a:ext>
            </a:extLst>
          </p:cNvPr>
          <p:cNvSpPr txBox="1">
            <a:spLocks/>
          </p:cNvSpPr>
          <p:nvPr/>
        </p:nvSpPr>
        <p:spPr>
          <a:xfrm>
            <a:off x="6766957" y="1210908"/>
            <a:ext cx="5007428" cy="472359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Ø"/>
            </a:pPr>
            <a:r>
              <a:rPr lang="en-US" sz="2400" dirty="0"/>
              <a:t>After testing through the decision tree classification, we can conclude that the data model is 70% accurate for incoming data.</a:t>
            </a:r>
          </a:p>
          <a:p>
            <a:endParaRPr lang="en-US" dirty="0"/>
          </a:p>
        </p:txBody>
      </p:sp>
      <p:pic>
        <p:nvPicPr>
          <p:cNvPr id="7" name="Picture 6">
            <a:extLst>
              <a:ext uri="{FF2B5EF4-FFF2-40B4-BE49-F238E27FC236}">
                <a16:creationId xmlns:a16="http://schemas.microsoft.com/office/drawing/2014/main" id="{20F612C9-9E66-414E-BBC6-C7DF7C358017}"/>
              </a:ext>
            </a:extLst>
          </p:cNvPr>
          <p:cNvPicPr>
            <a:picLocks noChangeAspect="1"/>
          </p:cNvPicPr>
          <p:nvPr/>
        </p:nvPicPr>
        <p:blipFill>
          <a:blip r:embed="rId2"/>
          <a:stretch>
            <a:fillRect/>
          </a:stretch>
        </p:blipFill>
        <p:spPr>
          <a:xfrm>
            <a:off x="569536" y="1210908"/>
            <a:ext cx="5888662" cy="5540883"/>
          </a:xfrm>
          <a:prstGeom prst="rect">
            <a:avLst/>
          </a:prstGeom>
        </p:spPr>
      </p:pic>
    </p:spTree>
    <p:extLst>
      <p:ext uri="{BB962C8B-B14F-4D97-AF65-F5344CB8AC3E}">
        <p14:creationId xmlns:p14="http://schemas.microsoft.com/office/powerpoint/2010/main" val="2958590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4867-EA1A-4525-A0E5-6552F6DD564D}"/>
              </a:ext>
            </a:extLst>
          </p:cNvPr>
          <p:cNvSpPr>
            <a:spLocks noGrp="1"/>
          </p:cNvSpPr>
          <p:nvPr>
            <p:ph type="title"/>
          </p:nvPr>
        </p:nvSpPr>
        <p:spPr>
          <a:xfrm>
            <a:off x="1141413" y="136566"/>
            <a:ext cx="9905998" cy="930234"/>
          </a:xfrm>
        </p:spPr>
        <p:txBody>
          <a:bodyPr>
            <a:normAutofit fontScale="90000"/>
          </a:bodyPr>
          <a:lstStyle/>
          <a:p>
            <a:r>
              <a:rPr lang="en-US" dirty="0"/>
              <a:t>Attributes correlated with steam Recommendation Rate</a:t>
            </a:r>
          </a:p>
        </p:txBody>
      </p:sp>
      <p:sp>
        <p:nvSpPr>
          <p:cNvPr id="3" name="Content Placeholder 2">
            <a:extLst>
              <a:ext uri="{FF2B5EF4-FFF2-40B4-BE49-F238E27FC236}">
                <a16:creationId xmlns:a16="http://schemas.microsoft.com/office/drawing/2014/main" id="{01233E40-3297-4691-A4D8-33A93ED6F1BC}"/>
              </a:ext>
            </a:extLst>
          </p:cNvPr>
          <p:cNvSpPr>
            <a:spLocks noGrp="1"/>
          </p:cNvSpPr>
          <p:nvPr>
            <p:ph idx="1"/>
          </p:nvPr>
        </p:nvSpPr>
        <p:spPr>
          <a:xfrm>
            <a:off x="6323609" y="1229095"/>
            <a:ext cx="4723801" cy="4562105"/>
          </a:xfrm>
        </p:spPr>
        <p:txBody>
          <a:bodyPr>
            <a:normAutofit/>
          </a:bodyPr>
          <a:lstStyle/>
          <a:p>
            <a:pPr>
              <a:buFont typeface="Wingdings" panose="05000000000000000000" pitchFamily="2" charset="2"/>
              <a:buChar char="Ø"/>
            </a:pPr>
            <a:r>
              <a:rPr lang="en-US" sz="2400" dirty="0"/>
              <a:t>According to the correlation matrix, Original cost and Metacritic user scores have a strong correlation with Steam Recommendation Rates with r values over 0.50.</a:t>
            </a:r>
          </a:p>
        </p:txBody>
      </p:sp>
      <p:pic>
        <p:nvPicPr>
          <p:cNvPr id="4" name="Picture 3">
            <a:extLst>
              <a:ext uri="{FF2B5EF4-FFF2-40B4-BE49-F238E27FC236}">
                <a16:creationId xmlns:a16="http://schemas.microsoft.com/office/drawing/2014/main" id="{7EB5F8D8-05FF-40A1-8C5F-3E576E200459}"/>
              </a:ext>
            </a:extLst>
          </p:cNvPr>
          <p:cNvPicPr>
            <a:picLocks noChangeAspect="1"/>
          </p:cNvPicPr>
          <p:nvPr/>
        </p:nvPicPr>
        <p:blipFill>
          <a:blip r:embed="rId2"/>
          <a:stretch>
            <a:fillRect/>
          </a:stretch>
        </p:blipFill>
        <p:spPr>
          <a:xfrm>
            <a:off x="150837" y="1229095"/>
            <a:ext cx="5945163" cy="5255665"/>
          </a:xfrm>
          <a:prstGeom prst="rect">
            <a:avLst/>
          </a:prstGeom>
        </p:spPr>
      </p:pic>
    </p:spTree>
    <p:extLst>
      <p:ext uri="{BB962C8B-B14F-4D97-AF65-F5344CB8AC3E}">
        <p14:creationId xmlns:p14="http://schemas.microsoft.com/office/powerpoint/2010/main" val="4145590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4867-EA1A-4525-A0E5-6552F6DD564D}"/>
              </a:ext>
            </a:extLst>
          </p:cNvPr>
          <p:cNvSpPr>
            <a:spLocks noGrp="1"/>
          </p:cNvSpPr>
          <p:nvPr>
            <p:ph type="title"/>
          </p:nvPr>
        </p:nvSpPr>
        <p:spPr>
          <a:xfrm>
            <a:off x="1141413" y="609600"/>
            <a:ext cx="9905998" cy="457200"/>
          </a:xfrm>
        </p:spPr>
        <p:txBody>
          <a:bodyPr>
            <a:normAutofit fontScale="90000"/>
          </a:bodyPr>
          <a:lstStyle/>
          <a:p>
            <a:r>
              <a:rPr lang="en-US" dirty="0"/>
              <a:t>Game Original Cost</a:t>
            </a:r>
          </a:p>
        </p:txBody>
      </p:sp>
      <p:sp>
        <p:nvSpPr>
          <p:cNvPr id="3" name="Content Placeholder 2">
            <a:extLst>
              <a:ext uri="{FF2B5EF4-FFF2-40B4-BE49-F238E27FC236}">
                <a16:creationId xmlns:a16="http://schemas.microsoft.com/office/drawing/2014/main" id="{01233E40-3297-4691-A4D8-33A93ED6F1BC}"/>
              </a:ext>
            </a:extLst>
          </p:cNvPr>
          <p:cNvSpPr>
            <a:spLocks noGrp="1"/>
          </p:cNvSpPr>
          <p:nvPr>
            <p:ph idx="1"/>
          </p:nvPr>
        </p:nvSpPr>
        <p:spPr>
          <a:xfrm>
            <a:off x="6323609" y="1229095"/>
            <a:ext cx="4723801" cy="4562105"/>
          </a:xfrm>
        </p:spPr>
        <p:txBody>
          <a:bodyPr>
            <a:normAutofit/>
          </a:bodyPr>
          <a:lstStyle/>
          <a:p>
            <a:pPr>
              <a:buFont typeface="Wingdings" panose="05000000000000000000" pitchFamily="2" charset="2"/>
              <a:buChar char="Ø"/>
            </a:pPr>
            <a:r>
              <a:rPr lang="en-US" sz="2400" dirty="0"/>
              <a:t>On Steam, we do see a negative correlation between the price of games and the Steam Recommendation Rate.</a:t>
            </a:r>
          </a:p>
          <a:p>
            <a:pPr marL="0" indent="0">
              <a:buNone/>
            </a:pPr>
            <a:endParaRPr lang="en-US" sz="2400" dirty="0"/>
          </a:p>
          <a:p>
            <a:pPr>
              <a:buFont typeface="Wingdings" panose="05000000000000000000" pitchFamily="2" charset="2"/>
              <a:buChar char="Ø"/>
            </a:pPr>
            <a:r>
              <a:rPr lang="en-US" sz="2400" dirty="0"/>
              <a:t>The optimal price range is $10-20. Games in these range tend to have a much higher recommendation rate.</a:t>
            </a:r>
          </a:p>
        </p:txBody>
      </p:sp>
      <p:pic>
        <p:nvPicPr>
          <p:cNvPr id="6" name="Picture 5">
            <a:extLst>
              <a:ext uri="{FF2B5EF4-FFF2-40B4-BE49-F238E27FC236}">
                <a16:creationId xmlns:a16="http://schemas.microsoft.com/office/drawing/2014/main" id="{F0B728A5-7706-4141-AB64-28F0BF7A8424}"/>
              </a:ext>
            </a:extLst>
          </p:cNvPr>
          <p:cNvPicPr>
            <a:picLocks noChangeAspect="1"/>
          </p:cNvPicPr>
          <p:nvPr/>
        </p:nvPicPr>
        <p:blipFill>
          <a:blip r:embed="rId2"/>
          <a:stretch>
            <a:fillRect/>
          </a:stretch>
        </p:blipFill>
        <p:spPr>
          <a:xfrm>
            <a:off x="1141413" y="1229095"/>
            <a:ext cx="4781550" cy="4067175"/>
          </a:xfrm>
          <a:prstGeom prst="rect">
            <a:avLst/>
          </a:prstGeom>
        </p:spPr>
      </p:pic>
    </p:spTree>
    <p:extLst>
      <p:ext uri="{BB962C8B-B14F-4D97-AF65-F5344CB8AC3E}">
        <p14:creationId xmlns:p14="http://schemas.microsoft.com/office/powerpoint/2010/main" val="4066776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4867-EA1A-4525-A0E5-6552F6DD564D}"/>
              </a:ext>
            </a:extLst>
          </p:cNvPr>
          <p:cNvSpPr>
            <a:spLocks noGrp="1"/>
          </p:cNvSpPr>
          <p:nvPr>
            <p:ph type="title"/>
          </p:nvPr>
        </p:nvSpPr>
        <p:spPr>
          <a:xfrm>
            <a:off x="1141413" y="609600"/>
            <a:ext cx="9905998" cy="457200"/>
          </a:xfrm>
        </p:spPr>
        <p:txBody>
          <a:bodyPr>
            <a:normAutofit fontScale="90000"/>
          </a:bodyPr>
          <a:lstStyle/>
          <a:p>
            <a:r>
              <a:rPr lang="en-US" dirty="0"/>
              <a:t>Metacritic User Score</a:t>
            </a:r>
          </a:p>
        </p:txBody>
      </p:sp>
      <p:sp>
        <p:nvSpPr>
          <p:cNvPr id="3" name="Content Placeholder 2">
            <a:extLst>
              <a:ext uri="{FF2B5EF4-FFF2-40B4-BE49-F238E27FC236}">
                <a16:creationId xmlns:a16="http://schemas.microsoft.com/office/drawing/2014/main" id="{01233E40-3297-4691-A4D8-33A93ED6F1BC}"/>
              </a:ext>
            </a:extLst>
          </p:cNvPr>
          <p:cNvSpPr>
            <a:spLocks noGrp="1"/>
          </p:cNvSpPr>
          <p:nvPr>
            <p:ph idx="1"/>
          </p:nvPr>
        </p:nvSpPr>
        <p:spPr>
          <a:xfrm>
            <a:off x="6323609" y="1229095"/>
            <a:ext cx="4723801" cy="4562105"/>
          </a:xfrm>
        </p:spPr>
        <p:txBody>
          <a:bodyPr>
            <a:normAutofit/>
          </a:bodyPr>
          <a:lstStyle/>
          <a:p>
            <a:pPr>
              <a:buFont typeface="Wingdings" panose="05000000000000000000" pitchFamily="2" charset="2"/>
              <a:buChar char="Ø"/>
            </a:pPr>
            <a:r>
              <a:rPr lang="en-US" sz="2400" dirty="0"/>
              <a:t>On Steam, we do see a positive correlation between the Metacritic user scores and the Steam Recommendation Rate. </a:t>
            </a:r>
          </a:p>
          <a:p>
            <a:pPr>
              <a:buFont typeface="Wingdings" panose="05000000000000000000" pitchFamily="2" charset="2"/>
              <a:buChar char="Ø"/>
            </a:pPr>
            <a:endParaRPr lang="en-US" sz="2400" dirty="0"/>
          </a:p>
          <a:p>
            <a:pPr>
              <a:buFont typeface="Wingdings" panose="05000000000000000000" pitchFamily="2" charset="2"/>
              <a:buChar char="Ø"/>
            </a:pPr>
            <a:r>
              <a:rPr lang="en-US" sz="2400" dirty="0"/>
              <a:t>We can compare games with higher Metacritic user scores and project how they Steam reviewers will perceive the game.</a:t>
            </a:r>
          </a:p>
          <a:p>
            <a:pPr>
              <a:buFont typeface="Wingdings" panose="05000000000000000000" pitchFamily="2" charset="2"/>
              <a:buChar char="Ø"/>
            </a:pPr>
            <a:endParaRPr lang="en-US" sz="2400" dirty="0"/>
          </a:p>
        </p:txBody>
      </p:sp>
      <p:pic>
        <p:nvPicPr>
          <p:cNvPr id="7" name="Picture 6">
            <a:extLst>
              <a:ext uri="{FF2B5EF4-FFF2-40B4-BE49-F238E27FC236}">
                <a16:creationId xmlns:a16="http://schemas.microsoft.com/office/drawing/2014/main" id="{73BF6BB2-6B05-4B90-885F-836A7A7FEF29}"/>
              </a:ext>
            </a:extLst>
          </p:cNvPr>
          <p:cNvPicPr>
            <a:picLocks noChangeAspect="1"/>
          </p:cNvPicPr>
          <p:nvPr/>
        </p:nvPicPr>
        <p:blipFill>
          <a:blip r:embed="rId2"/>
          <a:stretch>
            <a:fillRect/>
          </a:stretch>
        </p:blipFill>
        <p:spPr>
          <a:xfrm>
            <a:off x="721179" y="1284885"/>
            <a:ext cx="5524500" cy="4133850"/>
          </a:xfrm>
          <a:prstGeom prst="rect">
            <a:avLst/>
          </a:prstGeom>
        </p:spPr>
      </p:pic>
    </p:spTree>
    <p:extLst>
      <p:ext uri="{BB962C8B-B14F-4D97-AF65-F5344CB8AC3E}">
        <p14:creationId xmlns:p14="http://schemas.microsoft.com/office/powerpoint/2010/main" val="975179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4867-EA1A-4525-A0E5-6552F6DD564D}"/>
              </a:ext>
            </a:extLst>
          </p:cNvPr>
          <p:cNvSpPr>
            <a:spLocks noGrp="1"/>
          </p:cNvSpPr>
          <p:nvPr>
            <p:ph type="title"/>
          </p:nvPr>
        </p:nvSpPr>
        <p:spPr>
          <a:xfrm>
            <a:off x="1141413" y="609600"/>
            <a:ext cx="9905998" cy="457200"/>
          </a:xfrm>
        </p:spPr>
        <p:txBody>
          <a:bodyPr>
            <a:normAutofit fontScale="90000"/>
          </a:bodyPr>
          <a:lstStyle/>
          <a:p>
            <a:r>
              <a:rPr lang="en-US" dirty="0"/>
              <a:t>Feature importance</a:t>
            </a:r>
          </a:p>
        </p:txBody>
      </p:sp>
      <p:sp>
        <p:nvSpPr>
          <p:cNvPr id="3" name="Content Placeholder 2">
            <a:extLst>
              <a:ext uri="{FF2B5EF4-FFF2-40B4-BE49-F238E27FC236}">
                <a16:creationId xmlns:a16="http://schemas.microsoft.com/office/drawing/2014/main" id="{01233E40-3297-4691-A4D8-33A93ED6F1BC}"/>
              </a:ext>
            </a:extLst>
          </p:cNvPr>
          <p:cNvSpPr>
            <a:spLocks noGrp="1"/>
          </p:cNvSpPr>
          <p:nvPr>
            <p:ph idx="1"/>
          </p:nvPr>
        </p:nvSpPr>
        <p:spPr>
          <a:xfrm>
            <a:off x="6323609" y="1229095"/>
            <a:ext cx="4723801" cy="4562105"/>
          </a:xfrm>
        </p:spPr>
        <p:txBody>
          <a:bodyPr>
            <a:normAutofit/>
          </a:bodyPr>
          <a:lstStyle/>
          <a:p>
            <a:pPr>
              <a:buFont typeface="Wingdings" panose="05000000000000000000" pitchFamily="2" charset="2"/>
              <a:buChar char="Ø"/>
            </a:pPr>
            <a:r>
              <a:rPr lang="en-US" sz="2400" dirty="0"/>
              <a:t>Indie, coop, </a:t>
            </a:r>
            <a:r>
              <a:rPr lang="en-US" sz="2400" dirty="0" err="1"/>
              <a:t>pvp</a:t>
            </a:r>
            <a:r>
              <a:rPr lang="en-US" sz="2400" dirty="0"/>
              <a:t>, gameplay </a:t>
            </a:r>
            <a:r>
              <a:rPr lang="en-US" sz="2400" dirty="0" err="1"/>
              <a:t>tpyes</a:t>
            </a:r>
            <a:r>
              <a:rPr lang="en-US" sz="2400" dirty="0"/>
              <a:t> and games available on CBOX360 as well as </a:t>
            </a:r>
            <a:r>
              <a:rPr lang="en-US" sz="2400" dirty="0" err="1"/>
              <a:t>maxOS</a:t>
            </a:r>
            <a:r>
              <a:rPr lang="en-US" sz="2400" dirty="0"/>
              <a:t> are more likely to be recommended.</a:t>
            </a:r>
          </a:p>
          <a:p>
            <a:pPr>
              <a:buFont typeface="Wingdings" panose="05000000000000000000" pitchFamily="2" charset="2"/>
              <a:buChar char="Ø"/>
            </a:pPr>
            <a:r>
              <a:rPr lang="en-US" sz="2400" dirty="0"/>
              <a:t>Games that are also for the </a:t>
            </a:r>
            <a:r>
              <a:rPr lang="en-US" sz="2400" dirty="0" err="1"/>
              <a:t>Playstaion</a:t>
            </a:r>
            <a:r>
              <a:rPr lang="en-US" sz="2400" dirty="0"/>
              <a:t> 5 and Massive Multiplayer are less likely to be recommended.</a:t>
            </a:r>
          </a:p>
        </p:txBody>
      </p:sp>
      <p:pic>
        <p:nvPicPr>
          <p:cNvPr id="5" name="Picture 4">
            <a:extLst>
              <a:ext uri="{FF2B5EF4-FFF2-40B4-BE49-F238E27FC236}">
                <a16:creationId xmlns:a16="http://schemas.microsoft.com/office/drawing/2014/main" id="{06832BCA-A67D-4375-9DF9-31724DF8362A}"/>
              </a:ext>
            </a:extLst>
          </p:cNvPr>
          <p:cNvPicPr>
            <a:picLocks noChangeAspect="1"/>
          </p:cNvPicPr>
          <p:nvPr/>
        </p:nvPicPr>
        <p:blipFill>
          <a:blip r:embed="rId2"/>
          <a:stretch>
            <a:fillRect/>
          </a:stretch>
        </p:blipFill>
        <p:spPr>
          <a:xfrm>
            <a:off x="200643" y="1229095"/>
            <a:ext cx="6006838" cy="3877295"/>
          </a:xfrm>
          <a:prstGeom prst="rect">
            <a:avLst/>
          </a:prstGeom>
        </p:spPr>
      </p:pic>
    </p:spTree>
    <p:extLst>
      <p:ext uri="{BB962C8B-B14F-4D97-AF65-F5344CB8AC3E}">
        <p14:creationId xmlns:p14="http://schemas.microsoft.com/office/powerpoint/2010/main" val="1385916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4867-EA1A-4525-A0E5-6552F6DD564D}"/>
              </a:ext>
            </a:extLst>
          </p:cNvPr>
          <p:cNvSpPr>
            <a:spLocks noGrp="1"/>
          </p:cNvSpPr>
          <p:nvPr>
            <p:ph type="title"/>
          </p:nvPr>
        </p:nvSpPr>
        <p:spPr>
          <a:xfrm>
            <a:off x="1141413" y="609600"/>
            <a:ext cx="9905998" cy="457200"/>
          </a:xfrm>
        </p:spPr>
        <p:txBody>
          <a:bodyPr>
            <a:normAutofit fontScale="90000"/>
          </a:bodyPr>
          <a:lstStyle/>
          <a:p>
            <a:r>
              <a:rPr lang="en-US" dirty="0"/>
              <a:t>Key conclusions</a:t>
            </a:r>
          </a:p>
        </p:txBody>
      </p:sp>
      <p:sp>
        <p:nvSpPr>
          <p:cNvPr id="3" name="Content Placeholder 2">
            <a:extLst>
              <a:ext uri="{FF2B5EF4-FFF2-40B4-BE49-F238E27FC236}">
                <a16:creationId xmlns:a16="http://schemas.microsoft.com/office/drawing/2014/main" id="{01233E40-3297-4691-A4D8-33A93ED6F1BC}"/>
              </a:ext>
            </a:extLst>
          </p:cNvPr>
          <p:cNvSpPr>
            <a:spLocks noGrp="1"/>
          </p:cNvSpPr>
          <p:nvPr>
            <p:ph idx="1"/>
          </p:nvPr>
        </p:nvSpPr>
        <p:spPr>
          <a:xfrm>
            <a:off x="1141413" y="1235034"/>
            <a:ext cx="9905998" cy="4556166"/>
          </a:xfrm>
        </p:spPr>
        <p:txBody>
          <a:bodyPr>
            <a:normAutofit/>
          </a:bodyPr>
          <a:lstStyle/>
          <a:p>
            <a:pPr>
              <a:buFont typeface="Wingdings" panose="05000000000000000000" pitchFamily="2" charset="2"/>
              <a:buChar char="Ø"/>
            </a:pPr>
            <a:r>
              <a:rPr lang="en-US" sz="2400" dirty="0"/>
              <a:t>The most popular games on Steam have online functionality and can use some improvements. Steam can take this review directly to developers for product development.</a:t>
            </a:r>
          </a:p>
          <a:p>
            <a:pPr>
              <a:buFont typeface="Wingdings" panose="05000000000000000000" pitchFamily="2" charset="2"/>
              <a:buChar char="Ø"/>
            </a:pPr>
            <a:r>
              <a:rPr lang="en-US" sz="2400" dirty="0"/>
              <a:t>Massively-Multiplayer, Adventure, Indie, and Action Genres have the highest total number of reviews.</a:t>
            </a:r>
          </a:p>
          <a:p>
            <a:pPr>
              <a:buFont typeface="Wingdings" panose="05000000000000000000" pitchFamily="2" charset="2"/>
              <a:buChar char="Ø"/>
            </a:pPr>
            <a:r>
              <a:rPr lang="en-US" sz="2400" dirty="0"/>
              <a:t>Game Original Prices and Metacritic User Scores are the best indicators for Steam Recommendation Rates. </a:t>
            </a:r>
          </a:p>
          <a:p>
            <a:pPr>
              <a:buFont typeface="Wingdings" panose="05000000000000000000" pitchFamily="2" charset="2"/>
              <a:buChar char="Ø"/>
            </a:pPr>
            <a:r>
              <a:rPr lang="en-US" sz="2400" dirty="0"/>
              <a:t>Massively-Multiplayer are less likely to be recommended to other players.</a:t>
            </a:r>
          </a:p>
          <a:p>
            <a:pPr>
              <a:buFont typeface="Wingdings" panose="05000000000000000000" pitchFamily="2" charset="2"/>
              <a:buChar char="Ø"/>
            </a:pPr>
            <a:endParaRPr lang="en-US" sz="2400" dirty="0"/>
          </a:p>
          <a:p>
            <a:pPr>
              <a:buFont typeface="Wingdings" panose="05000000000000000000" pitchFamily="2" charset="2"/>
              <a:buChar char="Ø"/>
            </a:pPr>
            <a:endParaRPr lang="en-US" sz="2400" dirty="0"/>
          </a:p>
          <a:p>
            <a:pPr>
              <a:buFont typeface="Wingdings" panose="05000000000000000000" pitchFamily="2" charset="2"/>
              <a:buChar char="Ø"/>
            </a:pPr>
            <a:endParaRPr lang="en-US" sz="2400" dirty="0"/>
          </a:p>
        </p:txBody>
      </p:sp>
    </p:spTree>
    <p:extLst>
      <p:ext uri="{BB962C8B-B14F-4D97-AF65-F5344CB8AC3E}">
        <p14:creationId xmlns:p14="http://schemas.microsoft.com/office/powerpoint/2010/main" val="4090369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BF9DB-A668-48D3-8714-258CDF86B2CF}"/>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EC6DF207-4CAF-43C7-9DDE-DC6FF453336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6890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300D2-16DF-4DA8-AA85-338B0C9BC7E8}"/>
              </a:ext>
            </a:extLst>
          </p:cNvPr>
          <p:cNvSpPr>
            <a:spLocks noGrp="1"/>
          </p:cNvSpPr>
          <p:nvPr>
            <p:ph type="title"/>
          </p:nvPr>
        </p:nvSpPr>
        <p:spPr>
          <a:xfrm>
            <a:off x="375410" y="289626"/>
            <a:ext cx="11632560" cy="981034"/>
          </a:xfrm>
        </p:spPr>
        <p:txBody>
          <a:bodyPr/>
          <a:lstStyle/>
          <a:p>
            <a:r>
              <a:rPr lang="en-US" dirty="0"/>
              <a:t>I. All Steam Reviews Sorted by Popularity</a:t>
            </a:r>
          </a:p>
        </p:txBody>
      </p:sp>
      <p:pic>
        <p:nvPicPr>
          <p:cNvPr id="4" name="Picture 3">
            <a:extLst>
              <a:ext uri="{FF2B5EF4-FFF2-40B4-BE49-F238E27FC236}">
                <a16:creationId xmlns:a16="http://schemas.microsoft.com/office/drawing/2014/main" id="{41361D06-0DBC-4750-B082-4B8BBA40EDB5}"/>
              </a:ext>
            </a:extLst>
          </p:cNvPr>
          <p:cNvPicPr>
            <a:picLocks noChangeAspect="1"/>
          </p:cNvPicPr>
          <p:nvPr/>
        </p:nvPicPr>
        <p:blipFill>
          <a:blip r:embed="rId2"/>
          <a:stretch>
            <a:fillRect/>
          </a:stretch>
        </p:blipFill>
        <p:spPr>
          <a:xfrm>
            <a:off x="1740755" y="1399309"/>
            <a:ext cx="8710489" cy="5224528"/>
          </a:xfrm>
          <a:prstGeom prst="rect">
            <a:avLst/>
          </a:prstGeom>
        </p:spPr>
      </p:pic>
    </p:spTree>
    <p:extLst>
      <p:ext uri="{BB962C8B-B14F-4D97-AF65-F5344CB8AC3E}">
        <p14:creationId xmlns:p14="http://schemas.microsoft.com/office/powerpoint/2010/main" val="257308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300D2-16DF-4DA8-AA85-338B0C9BC7E8}"/>
              </a:ext>
            </a:extLst>
          </p:cNvPr>
          <p:cNvSpPr>
            <a:spLocks noGrp="1"/>
          </p:cNvSpPr>
          <p:nvPr>
            <p:ph type="title"/>
          </p:nvPr>
        </p:nvSpPr>
        <p:spPr>
          <a:xfrm>
            <a:off x="375410" y="289626"/>
            <a:ext cx="11632560" cy="981034"/>
          </a:xfrm>
        </p:spPr>
        <p:txBody>
          <a:bodyPr/>
          <a:lstStyle/>
          <a:p>
            <a:r>
              <a:rPr lang="en-US" dirty="0"/>
              <a:t>II. Probability Plots of Important Attributes</a:t>
            </a:r>
          </a:p>
        </p:txBody>
      </p:sp>
      <p:pic>
        <p:nvPicPr>
          <p:cNvPr id="4" name="Picture 3">
            <a:extLst>
              <a:ext uri="{FF2B5EF4-FFF2-40B4-BE49-F238E27FC236}">
                <a16:creationId xmlns:a16="http://schemas.microsoft.com/office/drawing/2014/main" id="{F6A859A1-2951-4E7E-B73C-86E65CAF47FF}"/>
              </a:ext>
            </a:extLst>
          </p:cNvPr>
          <p:cNvPicPr>
            <a:picLocks noChangeAspect="1"/>
          </p:cNvPicPr>
          <p:nvPr/>
        </p:nvPicPr>
        <p:blipFill>
          <a:blip r:embed="rId2"/>
          <a:stretch>
            <a:fillRect/>
          </a:stretch>
        </p:blipFill>
        <p:spPr>
          <a:xfrm>
            <a:off x="3770498" y="1741054"/>
            <a:ext cx="3107099" cy="4803540"/>
          </a:xfrm>
          <a:prstGeom prst="rect">
            <a:avLst/>
          </a:prstGeom>
        </p:spPr>
      </p:pic>
      <p:sp>
        <p:nvSpPr>
          <p:cNvPr id="9" name="TextBox 8">
            <a:extLst>
              <a:ext uri="{FF2B5EF4-FFF2-40B4-BE49-F238E27FC236}">
                <a16:creationId xmlns:a16="http://schemas.microsoft.com/office/drawing/2014/main" id="{22A5C048-D54A-49E2-AA51-9DC68A26ACC0}"/>
              </a:ext>
            </a:extLst>
          </p:cNvPr>
          <p:cNvSpPr txBox="1"/>
          <p:nvPr/>
        </p:nvSpPr>
        <p:spPr>
          <a:xfrm>
            <a:off x="3807525" y="1377780"/>
            <a:ext cx="3033044" cy="369332"/>
          </a:xfrm>
          <a:prstGeom prst="rect">
            <a:avLst/>
          </a:prstGeom>
          <a:noFill/>
        </p:spPr>
        <p:txBody>
          <a:bodyPr wrap="square" rtlCol="0">
            <a:spAutoFit/>
          </a:bodyPr>
          <a:lstStyle/>
          <a:p>
            <a:pPr algn="ctr"/>
            <a:r>
              <a:rPr lang="en-US" dirty="0"/>
              <a:t>Steam Recommendation Rate</a:t>
            </a:r>
          </a:p>
        </p:txBody>
      </p:sp>
      <p:sp>
        <p:nvSpPr>
          <p:cNvPr id="10" name="TextBox 9">
            <a:extLst>
              <a:ext uri="{FF2B5EF4-FFF2-40B4-BE49-F238E27FC236}">
                <a16:creationId xmlns:a16="http://schemas.microsoft.com/office/drawing/2014/main" id="{A3401415-932F-4E22-851E-40862550ABF2}"/>
              </a:ext>
            </a:extLst>
          </p:cNvPr>
          <p:cNvSpPr txBox="1"/>
          <p:nvPr/>
        </p:nvSpPr>
        <p:spPr>
          <a:xfrm>
            <a:off x="7368638" y="1371721"/>
            <a:ext cx="4595751"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Original Cost follows a normal distribution.</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Steam recommendation Rate is skewed to the left, so regression analysis uses the box cox transformed values.</a:t>
            </a:r>
          </a:p>
        </p:txBody>
      </p:sp>
      <p:pic>
        <p:nvPicPr>
          <p:cNvPr id="11" name="Picture 10">
            <a:extLst>
              <a:ext uri="{FF2B5EF4-FFF2-40B4-BE49-F238E27FC236}">
                <a16:creationId xmlns:a16="http://schemas.microsoft.com/office/drawing/2014/main" id="{87A61EC3-915D-4865-B939-E16FD5346694}"/>
              </a:ext>
            </a:extLst>
          </p:cNvPr>
          <p:cNvPicPr>
            <a:picLocks noChangeAspect="1"/>
          </p:cNvPicPr>
          <p:nvPr/>
        </p:nvPicPr>
        <p:blipFill>
          <a:blip r:embed="rId3"/>
          <a:stretch>
            <a:fillRect/>
          </a:stretch>
        </p:blipFill>
        <p:spPr>
          <a:xfrm>
            <a:off x="219317" y="1741053"/>
            <a:ext cx="3202358" cy="4803539"/>
          </a:xfrm>
          <a:prstGeom prst="rect">
            <a:avLst/>
          </a:prstGeom>
        </p:spPr>
      </p:pic>
      <p:sp>
        <p:nvSpPr>
          <p:cNvPr id="12" name="TextBox 11">
            <a:extLst>
              <a:ext uri="{FF2B5EF4-FFF2-40B4-BE49-F238E27FC236}">
                <a16:creationId xmlns:a16="http://schemas.microsoft.com/office/drawing/2014/main" id="{2BDDA128-00C4-4EAC-B832-F4AC2B0C2962}"/>
              </a:ext>
            </a:extLst>
          </p:cNvPr>
          <p:cNvSpPr txBox="1"/>
          <p:nvPr/>
        </p:nvSpPr>
        <p:spPr>
          <a:xfrm>
            <a:off x="407145" y="1377780"/>
            <a:ext cx="3033044" cy="369332"/>
          </a:xfrm>
          <a:prstGeom prst="rect">
            <a:avLst/>
          </a:prstGeom>
          <a:noFill/>
        </p:spPr>
        <p:txBody>
          <a:bodyPr wrap="square" rtlCol="0">
            <a:spAutoFit/>
          </a:bodyPr>
          <a:lstStyle/>
          <a:p>
            <a:pPr algn="ctr"/>
            <a:r>
              <a:rPr lang="en-US" dirty="0"/>
              <a:t>Original Cost</a:t>
            </a:r>
          </a:p>
        </p:txBody>
      </p:sp>
    </p:spTree>
    <p:extLst>
      <p:ext uri="{BB962C8B-B14F-4D97-AF65-F5344CB8AC3E}">
        <p14:creationId xmlns:p14="http://schemas.microsoft.com/office/powerpoint/2010/main" val="2103039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300D2-16DF-4DA8-AA85-338B0C9BC7E8}"/>
              </a:ext>
            </a:extLst>
          </p:cNvPr>
          <p:cNvSpPr>
            <a:spLocks noGrp="1"/>
          </p:cNvSpPr>
          <p:nvPr>
            <p:ph type="title"/>
          </p:nvPr>
        </p:nvSpPr>
        <p:spPr>
          <a:xfrm>
            <a:off x="375410" y="289626"/>
            <a:ext cx="11632560" cy="981034"/>
          </a:xfrm>
        </p:spPr>
        <p:txBody>
          <a:bodyPr/>
          <a:lstStyle/>
          <a:p>
            <a:r>
              <a:rPr lang="en-US" dirty="0"/>
              <a:t>II. Probability Plots of Important Attributes</a:t>
            </a:r>
          </a:p>
        </p:txBody>
      </p:sp>
      <p:pic>
        <p:nvPicPr>
          <p:cNvPr id="5" name="Picture 4">
            <a:extLst>
              <a:ext uri="{FF2B5EF4-FFF2-40B4-BE49-F238E27FC236}">
                <a16:creationId xmlns:a16="http://schemas.microsoft.com/office/drawing/2014/main" id="{72E09B51-539C-46BC-A947-49A019C76EBE}"/>
              </a:ext>
            </a:extLst>
          </p:cNvPr>
          <p:cNvPicPr>
            <a:picLocks noChangeAspect="1"/>
          </p:cNvPicPr>
          <p:nvPr/>
        </p:nvPicPr>
        <p:blipFill>
          <a:blip r:embed="rId2"/>
          <a:stretch>
            <a:fillRect/>
          </a:stretch>
        </p:blipFill>
        <p:spPr>
          <a:xfrm>
            <a:off x="375410" y="1681677"/>
            <a:ext cx="3255607" cy="4883411"/>
          </a:xfrm>
          <a:prstGeom prst="rect">
            <a:avLst/>
          </a:prstGeom>
        </p:spPr>
      </p:pic>
      <p:sp>
        <p:nvSpPr>
          <p:cNvPr id="7" name="TextBox 6">
            <a:extLst>
              <a:ext uri="{FF2B5EF4-FFF2-40B4-BE49-F238E27FC236}">
                <a16:creationId xmlns:a16="http://schemas.microsoft.com/office/drawing/2014/main" id="{E8C35E59-D7A4-4A9D-935B-66377EC16C65}"/>
              </a:ext>
            </a:extLst>
          </p:cNvPr>
          <p:cNvSpPr txBox="1"/>
          <p:nvPr/>
        </p:nvSpPr>
        <p:spPr>
          <a:xfrm>
            <a:off x="7208321" y="1371722"/>
            <a:ext cx="4738255"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Metacritic Recommendation Rate follows a normal distribution.</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Median </a:t>
            </a:r>
            <a:r>
              <a:rPr lang="en-US" dirty="0" err="1"/>
              <a:t>Hrs</a:t>
            </a:r>
            <a:r>
              <a:rPr lang="en-US" dirty="0"/>
              <a:t> Played follows a normal distribution.</a:t>
            </a:r>
          </a:p>
        </p:txBody>
      </p:sp>
      <p:sp>
        <p:nvSpPr>
          <p:cNvPr id="8" name="TextBox 7">
            <a:extLst>
              <a:ext uri="{FF2B5EF4-FFF2-40B4-BE49-F238E27FC236}">
                <a16:creationId xmlns:a16="http://schemas.microsoft.com/office/drawing/2014/main" id="{724EF393-B7D5-4AD6-A516-0E8A3A9C30AF}"/>
              </a:ext>
            </a:extLst>
          </p:cNvPr>
          <p:cNvSpPr txBox="1"/>
          <p:nvPr/>
        </p:nvSpPr>
        <p:spPr>
          <a:xfrm>
            <a:off x="558589" y="1371722"/>
            <a:ext cx="2889248" cy="307777"/>
          </a:xfrm>
          <a:prstGeom prst="rect">
            <a:avLst/>
          </a:prstGeom>
          <a:noFill/>
        </p:spPr>
        <p:txBody>
          <a:bodyPr wrap="square" rtlCol="0">
            <a:spAutoFit/>
          </a:bodyPr>
          <a:lstStyle/>
          <a:p>
            <a:pPr algn="ctr"/>
            <a:r>
              <a:rPr lang="en-US" sz="1400" dirty="0"/>
              <a:t>Metacritic Recommendation Rate</a:t>
            </a:r>
          </a:p>
        </p:txBody>
      </p:sp>
      <p:pic>
        <p:nvPicPr>
          <p:cNvPr id="10" name="Picture 9">
            <a:extLst>
              <a:ext uri="{FF2B5EF4-FFF2-40B4-BE49-F238E27FC236}">
                <a16:creationId xmlns:a16="http://schemas.microsoft.com/office/drawing/2014/main" id="{4D082AD8-AEB3-4DDE-8EDE-1377B5811A23}"/>
              </a:ext>
            </a:extLst>
          </p:cNvPr>
          <p:cNvPicPr>
            <a:picLocks noChangeAspect="1"/>
          </p:cNvPicPr>
          <p:nvPr/>
        </p:nvPicPr>
        <p:blipFill>
          <a:blip r:embed="rId3"/>
          <a:stretch>
            <a:fillRect/>
          </a:stretch>
        </p:blipFill>
        <p:spPr>
          <a:xfrm>
            <a:off x="3780673" y="1679499"/>
            <a:ext cx="3212117" cy="4883412"/>
          </a:xfrm>
          <a:prstGeom prst="rect">
            <a:avLst/>
          </a:prstGeom>
        </p:spPr>
      </p:pic>
      <p:sp>
        <p:nvSpPr>
          <p:cNvPr id="11" name="TextBox 10">
            <a:extLst>
              <a:ext uri="{FF2B5EF4-FFF2-40B4-BE49-F238E27FC236}">
                <a16:creationId xmlns:a16="http://schemas.microsoft.com/office/drawing/2014/main" id="{E13EBAE2-F8D5-45E3-A648-1AE35D8ECCDD}"/>
              </a:ext>
            </a:extLst>
          </p:cNvPr>
          <p:cNvSpPr txBox="1"/>
          <p:nvPr/>
        </p:nvSpPr>
        <p:spPr>
          <a:xfrm>
            <a:off x="3942107" y="1343974"/>
            <a:ext cx="2889248" cy="369332"/>
          </a:xfrm>
          <a:prstGeom prst="rect">
            <a:avLst/>
          </a:prstGeom>
          <a:noFill/>
        </p:spPr>
        <p:txBody>
          <a:bodyPr wrap="square" rtlCol="0">
            <a:spAutoFit/>
          </a:bodyPr>
          <a:lstStyle/>
          <a:p>
            <a:pPr algn="ctr"/>
            <a:r>
              <a:rPr lang="en-US" dirty="0"/>
              <a:t>Median </a:t>
            </a:r>
            <a:r>
              <a:rPr lang="en-US" dirty="0" err="1"/>
              <a:t>Hrs</a:t>
            </a:r>
            <a:r>
              <a:rPr lang="en-US" dirty="0"/>
              <a:t> Played</a:t>
            </a:r>
          </a:p>
        </p:txBody>
      </p:sp>
    </p:spTree>
    <p:extLst>
      <p:ext uri="{BB962C8B-B14F-4D97-AF65-F5344CB8AC3E}">
        <p14:creationId xmlns:p14="http://schemas.microsoft.com/office/powerpoint/2010/main" val="794305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4867-EA1A-4525-A0E5-6552F6DD564D}"/>
              </a:ext>
            </a:extLst>
          </p:cNvPr>
          <p:cNvSpPr>
            <a:spLocks noGrp="1"/>
          </p:cNvSpPr>
          <p:nvPr>
            <p:ph type="title"/>
          </p:nvPr>
        </p:nvSpPr>
        <p:spPr>
          <a:xfrm>
            <a:off x="1141413" y="609600"/>
            <a:ext cx="9905998" cy="457200"/>
          </a:xfrm>
        </p:spPr>
        <p:txBody>
          <a:bodyPr>
            <a:normAutofit fontScale="90000"/>
          </a:bodyPr>
          <a:lstStyle/>
          <a:p>
            <a:r>
              <a:rPr lang="en-US" dirty="0"/>
              <a:t>Analysis Background</a:t>
            </a:r>
          </a:p>
        </p:txBody>
      </p:sp>
      <p:sp>
        <p:nvSpPr>
          <p:cNvPr id="3" name="Content Placeholder 2">
            <a:extLst>
              <a:ext uri="{FF2B5EF4-FFF2-40B4-BE49-F238E27FC236}">
                <a16:creationId xmlns:a16="http://schemas.microsoft.com/office/drawing/2014/main" id="{01233E40-3297-4691-A4D8-33A93ED6F1BC}"/>
              </a:ext>
            </a:extLst>
          </p:cNvPr>
          <p:cNvSpPr>
            <a:spLocks noGrp="1"/>
          </p:cNvSpPr>
          <p:nvPr>
            <p:ph idx="1"/>
          </p:nvPr>
        </p:nvSpPr>
        <p:spPr>
          <a:xfrm>
            <a:off x="1141413" y="1229095"/>
            <a:ext cx="5437517" cy="4562105"/>
          </a:xfrm>
        </p:spPr>
        <p:txBody>
          <a:bodyPr/>
          <a:lstStyle/>
          <a:p>
            <a:pPr>
              <a:buFont typeface="Wingdings" panose="05000000000000000000" pitchFamily="2" charset="2"/>
              <a:buChar char="Ø"/>
            </a:pPr>
            <a:r>
              <a:rPr lang="en-US" dirty="0"/>
              <a:t>The Steam platform is the largest digital distribution platform for PC gaming. Approximately 50 -70% of the world’s PC game downloads take place on Steam. (I)</a:t>
            </a:r>
          </a:p>
          <a:p>
            <a:pPr>
              <a:buFont typeface="Wingdings" panose="05000000000000000000" pitchFamily="2" charset="2"/>
              <a:buChar char="Ø"/>
            </a:pPr>
            <a:r>
              <a:rPr lang="en-US" dirty="0"/>
              <a:t>The analysis is based on steam user reviews.  Steam players leave reviews for games and can highlight key aspects on why they recommend or don’t recommend the game to others. Reviews are important, because they can drive potential players to actually purchase the games.</a:t>
            </a:r>
          </a:p>
          <a:p>
            <a:pPr>
              <a:buFont typeface="Wingdings" panose="05000000000000000000" pitchFamily="2" charset="2"/>
              <a:buChar char="Ø"/>
            </a:pPr>
            <a:r>
              <a:rPr lang="en-US" dirty="0"/>
              <a:t>Datasets include:</a:t>
            </a:r>
          </a:p>
          <a:p>
            <a:pPr lvl="1">
              <a:buFont typeface="Wingdings" panose="05000000000000000000" pitchFamily="2" charset="2"/>
              <a:buChar char="Ø"/>
            </a:pPr>
            <a:r>
              <a:rPr lang="en-US" dirty="0"/>
              <a:t>Steam reviews</a:t>
            </a:r>
          </a:p>
          <a:p>
            <a:pPr lvl="1">
              <a:buFont typeface="Wingdings" panose="05000000000000000000" pitchFamily="2" charset="2"/>
              <a:buChar char="Ø"/>
            </a:pPr>
            <a:r>
              <a:rPr lang="en-US" dirty="0"/>
              <a:t>Game Description</a:t>
            </a:r>
          </a:p>
          <a:p>
            <a:pPr lvl="1"/>
            <a:endParaRPr lang="en-US" dirty="0"/>
          </a:p>
        </p:txBody>
      </p:sp>
      <p:pic>
        <p:nvPicPr>
          <p:cNvPr id="2052" name="Picture 4" descr="Steam now shows if the player also refund the game after dropping a review  | ResetEra">
            <a:extLst>
              <a:ext uri="{FF2B5EF4-FFF2-40B4-BE49-F238E27FC236}">
                <a16:creationId xmlns:a16="http://schemas.microsoft.com/office/drawing/2014/main" id="{9E12DB45-F825-46C1-B46E-FDA97AC77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2122" y="1306286"/>
            <a:ext cx="4646329" cy="3984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045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4867-EA1A-4525-A0E5-6552F6DD564D}"/>
              </a:ext>
            </a:extLst>
          </p:cNvPr>
          <p:cNvSpPr>
            <a:spLocks noGrp="1"/>
          </p:cNvSpPr>
          <p:nvPr>
            <p:ph type="title"/>
          </p:nvPr>
        </p:nvSpPr>
        <p:spPr>
          <a:xfrm>
            <a:off x="1141413" y="609600"/>
            <a:ext cx="9905998" cy="457200"/>
          </a:xfrm>
        </p:spPr>
        <p:txBody>
          <a:bodyPr>
            <a:normAutofit fontScale="90000"/>
          </a:bodyPr>
          <a:lstStyle/>
          <a:p>
            <a:r>
              <a:rPr lang="en-US" dirty="0"/>
              <a:t>III. References</a:t>
            </a:r>
          </a:p>
        </p:txBody>
      </p:sp>
      <p:sp>
        <p:nvSpPr>
          <p:cNvPr id="3" name="Content Placeholder 2">
            <a:extLst>
              <a:ext uri="{FF2B5EF4-FFF2-40B4-BE49-F238E27FC236}">
                <a16:creationId xmlns:a16="http://schemas.microsoft.com/office/drawing/2014/main" id="{01233E40-3297-4691-A4D8-33A93ED6F1BC}"/>
              </a:ext>
            </a:extLst>
          </p:cNvPr>
          <p:cNvSpPr>
            <a:spLocks noGrp="1"/>
          </p:cNvSpPr>
          <p:nvPr>
            <p:ph idx="1"/>
          </p:nvPr>
        </p:nvSpPr>
        <p:spPr>
          <a:xfrm>
            <a:off x="1141413" y="1235034"/>
            <a:ext cx="9905998" cy="4556166"/>
          </a:xfrm>
        </p:spPr>
        <p:txBody>
          <a:bodyPr>
            <a:normAutofit/>
          </a:bodyPr>
          <a:lstStyle/>
          <a:p>
            <a:pPr marL="457200" indent="-457200">
              <a:buFont typeface="+mj-lt"/>
              <a:buAutoNum type="arabicPeriod"/>
            </a:pPr>
            <a:r>
              <a:rPr lang="en-US" sz="2400" dirty="0">
                <a:hlinkClick r:id="rId2"/>
              </a:rPr>
              <a:t>https://comparecamp.com/steam-statistics/#:~:text=Steam%20is%20the%20world's%20largest,year%20ever%20since%20its%20inception</a:t>
            </a:r>
            <a:endParaRPr lang="en-US" sz="2400" dirty="0"/>
          </a:p>
          <a:p>
            <a:pPr>
              <a:buFont typeface="Wingdings" panose="05000000000000000000" pitchFamily="2" charset="2"/>
              <a:buChar char="Ø"/>
            </a:pPr>
            <a:endParaRPr lang="en-US" sz="2400" dirty="0"/>
          </a:p>
          <a:p>
            <a:pPr>
              <a:buFont typeface="Wingdings" panose="05000000000000000000" pitchFamily="2" charset="2"/>
              <a:buChar char="Ø"/>
            </a:pPr>
            <a:endParaRPr lang="en-US" sz="2400" dirty="0"/>
          </a:p>
          <a:p>
            <a:pPr>
              <a:buFont typeface="Wingdings" panose="05000000000000000000" pitchFamily="2" charset="2"/>
              <a:buChar char="Ø"/>
            </a:pPr>
            <a:endParaRPr lang="en-US" sz="2400" dirty="0"/>
          </a:p>
          <a:p>
            <a:pPr>
              <a:buFont typeface="Wingdings" panose="05000000000000000000" pitchFamily="2" charset="2"/>
              <a:buChar char="Ø"/>
            </a:pPr>
            <a:endParaRPr lang="en-US" sz="2400" dirty="0"/>
          </a:p>
        </p:txBody>
      </p:sp>
    </p:spTree>
    <p:extLst>
      <p:ext uri="{BB962C8B-B14F-4D97-AF65-F5344CB8AC3E}">
        <p14:creationId xmlns:p14="http://schemas.microsoft.com/office/powerpoint/2010/main" val="1000305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4867-EA1A-4525-A0E5-6552F6DD564D}"/>
              </a:ext>
            </a:extLst>
          </p:cNvPr>
          <p:cNvSpPr>
            <a:spLocks noGrp="1"/>
          </p:cNvSpPr>
          <p:nvPr>
            <p:ph type="title"/>
          </p:nvPr>
        </p:nvSpPr>
        <p:spPr>
          <a:xfrm>
            <a:off x="1141413" y="609600"/>
            <a:ext cx="9905998" cy="457200"/>
          </a:xfrm>
        </p:spPr>
        <p:txBody>
          <a:bodyPr>
            <a:normAutofit fontScale="90000"/>
          </a:bodyPr>
          <a:lstStyle/>
          <a:p>
            <a:r>
              <a:rPr lang="en-US" dirty="0"/>
              <a:t>Data Assumptions</a:t>
            </a:r>
          </a:p>
        </p:txBody>
      </p:sp>
      <p:sp>
        <p:nvSpPr>
          <p:cNvPr id="3" name="Content Placeholder 2">
            <a:extLst>
              <a:ext uri="{FF2B5EF4-FFF2-40B4-BE49-F238E27FC236}">
                <a16:creationId xmlns:a16="http://schemas.microsoft.com/office/drawing/2014/main" id="{01233E40-3297-4691-A4D8-33A93ED6F1BC}"/>
              </a:ext>
            </a:extLst>
          </p:cNvPr>
          <p:cNvSpPr>
            <a:spLocks noGrp="1"/>
          </p:cNvSpPr>
          <p:nvPr>
            <p:ph idx="1"/>
          </p:nvPr>
        </p:nvSpPr>
        <p:spPr>
          <a:xfrm>
            <a:off x="1141413" y="1300349"/>
            <a:ext cx="9905998" cy="4490852"/>
          </a:xfrm>
        </p:spPr>
        <p:txBody>
          <a:bodyPr>
            <a:normAutofit fontScale="92500" lnSpcReduction="10000"/>
          </a:bodyPr>
          <a:lstStyle/>
          <a:p>
            <a:pPr>
              <a:buFont typeface="Wingdings" panose="05000000000000000000" pitchFamily="2" charset="2"/>
              <a:buChar char="Ø"/>
            </a:pPr>
            <a:r>
              <a:rPr lang="en-US" sz="3200" dirty="0"/>
              <a:t>Steam Player ages are 13+ years old.</a:t>
            </a:r>
          </a:p>
          <a:p>
            <a:pPr>
              <a:buFont typeface="Wingdings" panose="05000000000000000000" pitchFamily="2" charset="2"/>
              <a:buChar char="Ø"/>
            </a:pPr>
            <a:r>
              <a:rPr lang="en-US" sz="3200" dirty="0"/>
              <a:t>Every person who posted a review has purchased the game.</a:t>
            </a:r>
          </a:p>
          <a:p>
            <a:pPr>
              <a:buFont typeface="Wingdings" panose="05000000000000000000" pitchFamily="2" charset="2"/>
              <a:buChar char="Ø"/>
            </a:pPr>
            <a:r>
              <a:rPr lang="en-US" sz="3200" dirty="0"/>
              <a:t>Every person who posted a review meets minimum graphics requirements.</a:t>
            </a:r>
          </a:p>
          <a:p>
            <a:pPr>
              <a:buFont typeface="Wingdings" panose="05000000000000000000" pitchFamily="2" charset="2"/>
              <a:buChar char="Ø"/>
            </a:pPr>
            <a:r>
              <a:rPr lang="en-US" sz="3200" dirty="0"/>
              <a:t>Not every person who posted a review has played the game fully.</a:t>
            </a:r>
          </a:p>
          <a:p>
            <a:pPr>
              <a:buFont typeface="Wingdings" panose="05000000000000000000" pitchFamily="2" charset="2"/>
              <a:buChar char="Ø"/>
            </a:pPr>
            <a:r>
              <a:rPr lang="en-US" sz="3200" dirty="0"/>
              <a:t>Steam games that have more than 20+ reviews are included for regression analysis.</a:t>
            </a:r>
          </a:p>
          <a:p>
            <a:pPr>
              <a:buFont typeface="Wingdings" panose="05000000000000000000" pitchFamily="2" charset="2"/>
              <a:buChar char="Ø"/>
            </a:pPr>
            <a:r>
              <a:rPr lang="en-US" sz="3200" dirty="0"/>
              <a:t>These reviews are posted as of Feb 16, 2019.</a:t>
            </a:r>
          </a:p>
          <a:p>
            <a:endParaRPr lang="en-US" dirty="0"/>
          </a:p>
        </p:txBody>
      </p:sp>
    </p:spTree>
    <p:extLst>
      <p:ext uri="{BB962C8B-B14F-4D97-AF65-F5344CB8AC3E}">
        <p14:creationId xmlns:p14="http://schemas.microsoft.com/office/powerpoint/2010/main" val="2858300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4867-EA1A-4525-A0E5-6552F6DD564D}"/>
              </a:ext>
            </a:extLst>
          </p:cNvPr>
          <p:cNvSpPr>
            <a:spLocks noGrp="1"/>
          </p:cNvSpPr>
          <p:nvPr>
            <p:ph type="title"/>
          </p:nvPr>
        </p:nvSpPr>
        <p:spPr>
          <a:xfrm>
            <a:off x="1141413" y="609600"/>
            <a:ext cx="9905998" cy="457200"/>
          </a:xfrm>
        </p:spPr>
        <p:txBody>
          <a:bodyPr>
            <a:normAutofit fontScale="90000"/>
          </a:bodyPr>
          <a:lstStyle/>
          <a:p>
            <a:r>
              <a:rPr lang="en-US" dirty="0"/>
              <a:t>Objectives</a:t>
            </a:r>
          </a:p>
        </p:txBody>
      </p:sp>
      <p:sp>
        <p:nvSpPr>
          <p:cNvPr id="3" name="Content Placeholder 2">
            <a:extLst>
              <a:ext uri="{FF2B5EF4-FFF2-40B4-BE49-F238E27FC236}">
                <a16:creationId xmlns:a16="http://schemas.microsoft.com/office/drawing/2014/main" id="{01233E40-3297-4691-A4D8-33A93ED6F1BC}"/>
              </a:ext>
            </a:extLst>
          </p:cNvPr>
          <p:cNvSpPr>
            <a:spLocks noGrp="1"/>
          </p:cNvSpPr>
          <p:nvPr>
            <p:ph idx="1"/>
          </p:nvPr>
        </p:nvSpPr>
        <p:spPr>
          <a:xfrm>
            <a:off x="1141413" y="1300349"/>
            <a:ext cx="9905998" cy="4490852"/>
          </a:xfrm>
        </p:spPr>
        <p:txBody>
          <a:bodyPr>
            <a:normAutofit fontScale="85000" lnSpcReduction="10000"/>
          </a:bodyPr>
          <a:lstStyle/>
          <a:p>
            <a:pPr>
              <a:buFont typeface="Wingdings" panose="05000000000000000000" pitchFamily="2" charset="2"/>
              <a:buChar char="Ø"/>
            </a:pPr>
            <a:r>
              <a:rPr lang="en-US" sz="3200" dirty="0"/>
              <a:t>What are the most popular games on Steam and Why? What can Steam do to enhance the reviewer’s experience?</a:t>
            </a:r>
          </a:p>
          <a:p>
            <a:pPr lvl="1">
              <a:buFont typeface="Wingdings" panose="05000000000000000000" pitchFamily="2" charset="2"/>
              <a:buChar char="Ø"/>
            </a:pPr>
            <a:r>
              <a:rPr lang="en-US" sz="2400" dirty="0"/>
              <a:t>Key words for popular games</a:t>
            </a:r>
          </a:p>
          <a:p>
            <a:pPr marL="0" indent="0">
              <a:buNone/>
            </a:pPr>
            <a:endParaRPr lang="en-US" sz="3200" dirty="0"/>
          </a:p>
          <a:p>
            <a:pPr>
              <a:buFont typeface="Wingdings" panose="05000000000000000000" pitchFamily="2" charset="2"/>
              <a:buChar char="Ø"/>
            </a:pPr>
            <a:r>
              <a:rPr lang="en-US" sz="3200" dirty="0"/>
              <a:t>What attributes of games should Steam be interested in analyzing?</a:t>
            </a:r>
          </a:p>
          <a:p>
            <a:pPr lvl="1">
              <a:buFont typeface="Wingdings" panose="05000000000000000000" pitchFamily="2" charset="2"/>
              <a:buChar char="Ø"/>
            </a:pPr>
            <a:r>
              <a:rPr lang="en-US" sz="2400" dirty="0"/>
              <a:t>Genres</a:t>
            </a:r>
          </a:p>
          <a:p>
            <a:pPr lvl="1">
              <a:buFont typeface="Wingdings" panose="05000000000000000000" pitchFamily="2" charset="2"/>
              <a:buChar char="Ø"/>
            </a:pPr>
            <a:r>
              <a:rPr lang="en-US" sz="2400" dirty="0"/>
              <a:t>Original Cost</a:t>
            </a:r>
          </a:p>
          <a:p>
            <a:pPr lvl="1">
              <a:buFont typeface="Wingdings" panose="05000000000000000000" pitchFamily="2" charset="2"/>
              <a:buChar char="Ø"/>
            </a:pPr>
            <a:r>
              <a:rPr lang="en-US" sz="2400" dirty="0"/>
              <a:t>Metacritic Scores</a:t>
            </a:r>
          </a:p>
          <a:p>
            <a:pPr lvl="1">
              <a:buFont typeface="Wingdings" panose="05000000000000000000" pitchFamily="2" charset="2"/>
              <a:buChar char="Ø"/>
            </a:pPr>
            <a:r>
              <a:rPr lang="en-US" sz="2400" dirty="0"/>
              <a:t>Median number of hours played</a:t>
            </a:r>
          </a:p>
          <a:p>
            <a:pPr lvl="1">
              <a:buFont typeface="Wingdings" panose="05000000000000000000" pitchFamily="2" charset="2"/>
              <a:buChar char="Ø"/>
            </a:pPr>
            <a:r>
              <a:rPr lang="en-US" sz="2400" dirty="0"/>
              <a:t>Gameplay Types</a:t>
            </a:r>
          </a:p>
          <a:p>
            <a:pPr>
              <a:buFont typeface="Wingdings" panose="05000000000000000000" pitchFamily="2" charset="2"/>
              <a:buChar char="Ø"/>
            </a:pPr>
            <a:endParaRPr lang="en-US" sz="3200" dirty="0"/>
          </a:p>
          <a:p>
            <a:endParaRPr lang="en-US" dirty="0"/>
          </a:p>
        </p:txBody>
      </p:sp>
    </p:spTree>
    <p:extLst>
      <p:ext uri="{BB962C8B-B14F-4D97-AF65-F5344CB8AC3E}">
        <p14:creationId xmlns:p14="http://schemas.microsoft.com/office/powerpoint/2010/main" val="2964476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4867-EA1A-4525-A0E5-6552F6DD564D}"/>
              </a:ext>
            </a:extLst>
          </p:cNvPr>
          <p:cNvSpPr>
            <a:spLocks noGrp="1"/>
          </p:cNvSpPr>
          <p:nvPr>
            <p:ph type="title"/>
          </p:nvPr>
        </p:nvSpPr>
        <p:spPr>
          <a:xfrm>
            <a:off x="1141413" y="609600"/>
            <a:ext cx="9905998" cy="457200"/>
          </a:xfrm>
        </p:spPr>
        <p:txBody>
          <a:bodyPr>
            <a:normAutofit fontScale="90000"/>
          </a:bodyPr>
          <a:lstStyle/>
          <a:p>
            <a:r>
              <a:rPr lang="en-US" dirty="0"/>
              <a:t>Most Popular games </a:t>
            </a:r>
          </a:p>
        </p:txBody>
      </p:sp>
      <p:sp>
        <p:nvSpPr>
          <p:cNvPr id="3" name="Content Placeholder 2">
            <a:extLst>
              <a:ext uri="{FF2B5EF4-FFF2-40B4-BE49-F238E27FC236}">
                <a16:creationId xmlns:a16="http://schemas.microsoft.com/office/drawing/2014/main" id="{01233E40-3297-4691-A4D8-33A93ED6F1BC}"/>
              </a:ext>
            </a:extLst>
          </p:cNvPr>
          <p:cNvSpPr>
            <a:spLocks noGrp="1"/>
          </p:cNvSpPr>
          <p:nvPr>
            <p:ph idx="1"/>
          </p:nvPr>
        </p:nvSpPr>
        <p:spPr>
          <a:xfrm>
            <a:off x="1141413" y="1466603"/>
            <a:ext cx="9905998" cy="4324597"/>
          </a:xfrm>
        </p:spPr>
        <p:txBody>
          <a:bodyPr/>
          <a:lstStyle/>
          <a:p>
            <a:endParaRPr lang="en-US" sz="3200" dirty="0"/>
          </a:p>
          <a:p>
            <a:endParaRPr lang="en-US" dirty="0"/>
          </a:p>
        </p:txBody>
      </p:sp>
      <p:sp>
        <p:nvSpPr>
          <p:cNvPr id="5" name="Content Placeholder 2">
            <a:extLst>
              <a:ext uri="{FF2B5EF4-FFF2-40B4-BE49-F238E27FC236}">
                <a16:creationId xmlns:a16="http://schemas.microsoft.com/office/drawing/2014/main" id="{25315664-A8BA-4949-B863-B994CA2F999A}"/>
              </a:ext>
            </a:extLst>
          </p:cNvPr>
          <p:cNvSpPr txBox="1">
            <a:spLocks/>
          </p:cNvSpPr>
          <p:nvPr/>
        </p:nvSpPr>
        <p:spPr>
          <a:xfrm>
            <a:off x="8294914" y="1466603"/>
            <a:ext cx="3829791" cy="447699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Ø"/>
            </a:pPr>
            <a:r>
              <a:rPr lang="en-US" sz="3200" dirty="0"/>
              <a:t>Listed are the top 4 most reviewed games on Steam.</a:t>
            </a:r>
          </a:p>
          <a:p>
            <a:pPr>
              <a:buFont typeface="Wingdings" panose="05000000000000000000" pitchFamily="2" charset="2"/>
              <a:buChar char="Ø"/>
            </a:pPr>
            <a:r>
              <a:rPr lang="en-US" sz="3200" dirty="0"/>
              <a:t>What these games have in common is online multiplayer functionality, and shows that Steam reviewers are very interested in this Genre.</a:t>
            </a:r>
          </a:p>
          <a:p>
            <a:pPr marL="0" indent="0">
              <a:buNone/>
            </a:pPr>
            <a:endParaRPr lang="en-US" sz="3200" dirty="0"/>
          </a:p>
          <a:p>
            <a:pPr>
              <a:buFont typeface="Wingdings" panose="05000000000000000000" pitchFamily="2" charset="2"/>
              <a:buChar char="Ø"/>
            </a:pPr>
            <a:endParaRPr lang="en-US" sz="3200" dirty="0"/>
          </a:p>
          <a:p>
            <a:endParaRPr lang="en-US" sz="3200" dirty="0"/>
          </a:p>
          <a:p>
            <a:endParaRPr lang="en-US" dirty="0"/>
          </a:p>
        </p:txBody>
      </p:sp>
      <p:pic>
        <p:nvPicPr>
          <p:cNvPr id="6" name="Picture 5">
            <a:extLst>
              <a:ext uri="{FF2B5EF4-FFF2-40B4-BE49-F238E27FC236}">
                <a16:creationId xmlns:a16="http://schemas.microsoft.com/office/drawing/2014/main" id="{A58ED7CD-F4D0-4BC7-980E-0A68F564F6FE}"/>
              </a:ext>
            </a:extLst>
          </p:cNvPr>
          <p:cNvPicPr>
            <a:picLocks noChangeAspect="1"/>
          </p:cNvPicPr>
          <p:nvPr/>
        </p:nvPicPr>
        <p:blipFill>
          <a:blip r:embed="rId2"/>
          <a:stretch>
            <a:fillRect/>
          </a:stretch>
        </p:blipFill>
        <p:spPr>
          <a:xfrm>
            <a:off x="136814" y="1314203"/>
            <a:ext cx="8158100" cy="4381202"/>
          </a:xfrm>
          <a:prstGeom prst="rect">
            <a:avLst/>
          </a:prstGeom>
        </p:spPr>
      </p:pic>
    </p:spTree>
    <p:extLst>
      <p:ext uri="{BB962C8B-B14F-4D97-AF65-F5344CB8AC3E}">
        <p14:creationId xmlns:p14="http://schemas.microsoft.com/office/powerpoint/2010/main" val="4025009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4867-EA1A-4525-A0E5-6552F6DD564D}"/>
              </a:ext>
            </a:extLst>
          </p:cNvPr>
          <p:cNvSpPr>
            <a:spLocks noGrp="1"/>
          </p:cNvSpPr>
          <p:nvPr>
            <p:ph type="title"/>
          </p:nvPr>
        </p:nvSpPr>
        <p:spPr>
          <a:xfrm>
            <a:off x="1141413" y="609600"/>
            <a:ext cx="9905998" cy="457200"/>
          </a:xfrm>
        </p:spPr>
        <p:txBody>
          <a:bodyPr>
            <a:normAutofit fontScale="90000"/>
          </a:bodyPr>
          <a:lstStyle/>
          <a:p>
            <a:pPr>
              <a:buFont typeface="Wingdings" panose="05000000000000000000" pitchFamily="2" charset="2"/>
              <a:buChar char="Ø"/>
            </a:pPr>
            <a:r>
              <a:rPr lang="en-US" sz="2800" dirty="0"/>
              <a:t>Key words for popular games</a:t>
            </a:r>
          </a:p>
        </p:txBody>
      </p:sp>
      <p:sp>
        <p:nvSpPr>
          <p:cNvPr id="3" name="Content Placeholder 2">
            <a:extLst>
              <a:ext uri="{FF2B5EF4-FFF2-40B4-BE49-F238E27FC236}">
                <a16:creationId xmlns:a16="http://schemas.microsoft.com/office/drawing/2014/main" id="{01233E40-3297-4691-A4D8-33A93ED6F1BC}"/>
              </a:ext>
            </a:extLst>
          </p:cNvPr>
          <p:cNvSpPr>
            <a:spLocks noGrp="1"/>
          </p:cNvSpPr>
          <p:nvPr>
            <p:ph idx="1"/>
          </p:nvPr>
        </p:nvSpPr>
        <p:spPr>
          <a:xfrm>
            <a:off x="1319542" y="5943600"/>
            <a:ext cx="9905998" cy="867200"/>
          </a:xfrm>
        </p:spPr>
        <p:txBody>
          <a:bodyPr>
            <a:normAutofit/>
          </a:bodyPr>
          <a:lstStyle/>
          <a:p>
            <a:pPr>
              <a:buFont typeface="Wingdings" panose="05000000000000000000" pitchFamily="2" charset="2"/>
              <a:buChar char="Ø"/>
            </a:pPr>
            <a:r>
              <a:rPr lang="en-US" sz="2200" dirty="0"/>
              <a:t>The top issue for the most popular games on Steam is online activity.  These can range from cheating, bad matchmaking, game crashes and so on. </a:t>
            </a:r>
          </a:p>
        </p:txBody>
      </p:sp>
      <p:sp>
        <p:nvSpPr>
          <p:cNvPr id="5" name="Content Placeholder 2">
            <a:extLst>
              <a:ext uri="{FF2B5EF4-FFF2-40B4-BE49-F238E27FC236}">
                <a16:creationId xmlns:a16="http://schemas.microsoft.com/office/drawing/2014/main" id="{25315664-A8BA-4949-B863-B994CA2F999A}"/>
              </a:ext>
            </a:extLst>
          </p:cNvPr>
          <p:cNvSpPr txBox="1">
            <a:spLocks/>
          </p:cNvSpPr>
          <p:nvPr/>
        </p:nvSpPr>
        <p:spPr>
          <a:xfrm>
            <a:off x="8858991" y="1466603"/>
            <a:ext cx="3004458" cy="447699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sz="3200" dirty="0"/>
          </a:p>
          <a:p>
            <a:pPr>
              <a:buFont typeface="Wingdings" panose="05000000000000000000" pitchFamily="2" charset="2"/>
              <a:buChar char="Ø"/>
            </a:pPr>
            <a:endParaRPr lang="en-US" sz="3200" dirty="0"/>
          </a:p>
          <a:p>
            <a:endParaRPr lang="en-US" sz="3200" dirty="0"/>
          </a:p>
          <a:p>
            <a:endParaRPr lang="en-US" dirty="0"/>
          </a:p>
        </p:txBody>
      </p:sp>
      <p:graphicFrame>
        <p:nvGraphicFramePr>
          <p:cNvPr id="7" name="Table 7">
            <a:extLst>
              <a:ext uri="{FF2B5EF4-FFF2-40B4-BE49-F238E27FC236}">
                <a16:creationId xmlns:a16="http://schemas.microsoft.com/office/drawing/2014/main" id="{159C97E3-4209-4802-BDF8-0E371508F258}"/>
              </a:ext>
            </a:extLst>
          </p:cNvPr>
          <p:cNvGraphicFramePr>
            <a:graphicFrameLocks noGrp="1"/>
          </p:cNvGraphicFramePr>
          <p:nvPr>
            <p:extLst>
              <p:ext uri="{D42A27DB-BD31-4B8C-83A1-F6EECF244321}">
                <p14:modId xmlns:p14="http://schemas.microsoft.com/office/powerpoint/2010/main" val="3275154073"/>
              </p:ext>
            </p:extLst>
          </p:nvPr>
        </p:nvGraphicFramePr>
        <p:xfrm>
          <a:off x="328551" y="1163782"/>
          <a:ext cx="11583059" cy="4710152"/>
        </p:xfrm>
        <a:graphic>
          <a:graphicData uri="http://schemas.openxmlformats.org/drawingml/2006/table">
            <a:tbl>
              <a:tblPr bandRow="1">
                <a:tableStyleId>{21E4AEA4-8DFA-4A89-87EB-49C32662AFE0}</a:tableStyleId>
              </a:tblPr>
              <a:tblGrid>
                <a:gridCol w="1957188">
                  <a:extLst>
                    <a:ext uri="{9D8B030D-6E8A-4147-A177-3AD203B41FA5}">
                      <a16:colId xmlns:a16="http://schemas.microsoft.com/office/drawing/2014/main" val="4120166865"/>
                    </a:ext>
                  </a:extLst>
                </a:gridCol>
                <a:gridCol w="2162231">
                  <a:extLst>
                    <a:ext uri="{9D8B030D-6E8A-4147-A177-3AD203B41FA5}">
                      <a16:colId xmlns:a16="http://schemas.microsoft.com/office/drawing/2014/main" val="3120350069"/>
                    </a:ext>
                  </a:extLst>
                </a:gridCol>
                <a:gridCol w="2179121">
                  <a:extLst>
                    <a:ext uri="{9D8B030D-6E8A-4147-A177-3AD203B41FA5}">
                      <a16:colId xmlns:a16="http://schemas.microsoft.com/office/drawing/2014/main" val="2463606058"/>
                    </a:ext>
                  </a:extLst>
                </a:gridCol>
                <a:gridCol w="5284519">
                  <a:extLst>
                    <a:ext uri="{9D8B030D-6E8A-4147-A177-3AD203B41FA5}">
                      <a16:colId xmlns:a16="http://schemas.microsoft.com/office/drawing/2014/main" val="4208967071"/>
                    </a:ext>
                  </a:extLst>
                </a:gridCol>
              </a:tblGrid>
              <a:tr h="455419">
                <a:tc rowSpan="2">
                  <a:txBody>
                    <a:bodyPr/>
                    <a:lstStyle/>
                    <a:p>
                      <a:pPr algn="ctr"/>
                      <a:r>
                        <a:rPr lang="en-US" dirty="0"/>
                        <a:t>Game</a:t>
                      </a:r>
                    </a:p>
                  </a:txBody>
                  <a:tcPr>
                    <a:solidFill>
                      <a:schemeClr val="accent2"/>
                    </a:solidFill>
                  </a:tcPr>
                </a:tc>
                <a:tc gridSpan="2">
                  <a:txBody>
                    <a:bodyPr/>
                    <a:lstStyle/>
                    <a:p>
                      <a:pPr algn="ctr"/>
                      <a:r>
                        <a:rPr lang="en-US" dirty="0"/>
                        <a:t>Keywords</a:t>
                      </a:r>
                    </a:p>
                  </a:txBody>
                  <a:tcPr>
                    <a:solidFill>
                      <a:schemeClr val="accent2"/>
                    </a:solidFill>
                  </a:tcPr>
                </a:tc>
                <a:tc hMerge="1">
                  <a:txBody>
                    <a:bodyPr/>
                    <a:lstStyle/>
                    <a:p>
                      <a:pPr algn="ctr"/>
                      <a:endParaRPr lang="en-US" dirty="0"/>
                    </a:p>
                  </a:txBody>
                  <a:tcPr>
                    <a:solidFill>
                      <a:schemeClr val="accent2"/>
                    </a:solidFill>
                  </a:tcPr>
                </a:tc>
                <a:tc rowSpan="2">
                  <a:txBody>
                    <a:bodyPr/>
                    <a:lstStyle/>
                    <a:p>
                      <a:pPr algn="ctr"/>
                      <a:r>
                        <a:rPr lang="en-US" dirty="0"/>
                        <a:t>Analysis</a:t>
                      </a:r>
                    </a:p>
                  </a:txBody>
                  <a:tcPr>
                    <a:solidFill>
                      <a:schemeClr val="accent2"/>
                    </a:solidFill>
                  </a:tcPr>
                </a:tc>
                <a:extLst>
                  <a:ext uri="{0D108BD9-81ED-4DB2-BD59-A6C34878D82A}">
                    <a16:rowId xmlns:a16="http://schemas.microsoft.com/office/drawing/2014/main" val="226125584"/>
                  </a:ext>
                </a:extLst>
              </a:tr>
              <a:tr h="455419">
                <a:tc vMerge="1">
                  <a:txBody>
                    <a:bodyPr/>
                    <a:lstStyle/>
                    <a:p>
                      <a:endParaRPr lang="en-US"/>
                    </a:p>
                  </a:txBody>
                  <a:tcPr/>
                </a:tc>
                <a:tc>
                  <a:txBody>
                    <a:bodyPr/>
                    <a:lstStyle/>
                    <a:p>
                      <a:pPr algn="ctr"/>
                      <a:r>
                        <a:rPr lang="en-US" dirty="0"/>
                        <a:t>Recommendation</a:t>
                      </a:r>
                    </a:p>
                  </a:txBody>
                  <a:tcPr>
                    <a:solidFill>
                      <a:schemeClr val="accent2"/>
                    </a:solidFill>
                  </a:tcPr>
                </a:tc>
                <a:tc>
                  <a:txBody>
                    <a:bodyPr/>
                    <a:lstStyle/>
                    <a:p>
                      <a:pPr algn="ctr"/>
                      <a:r>
                        <a:rPr lang="en-US" dirty="0"/>
                        <a:t>Not Recommended</a:t>
                      </a:r>
                    </a:p>
                  </a:txBody>
                  <a:tcPr>
                    <a:solidFill>
                      <a:schemeClr val="accent2"/>
                    </a:solidFill>
                  </a:tcPr>
                </a:tc>
                <a:tc vMerge="1">
                  <a:txBody>
                    <a:bodyPr/>
                    <a:lstStyle/>
                    <a:p>
                      <a:endParaRPr lang="en-US"/>
                    </a:p>
                  </a:txBody>
                  <a:tcPr/>
                </a:tc>
                <a:extLst>
                  <a:ext uri="{0D108BD9-81ED-4DB2-BD59-A6C34878D82A}">
                    <a16:rowId xmlns:a16="http://schemas.microsoft.com/office/drawing/2014/main" val="329459930"/>
                  </a:ext>
                </a:extLst>
              </a:tr>
              <a:tr h="910838">
                <a:tc>
                  <a:txBody>
                    <a:bodyPr/>
                    <a:lstStyle/>
                    <a:p>
                      <a:pPr algn="l"/>
                      <a:r>
                        <a:rPr lang="en-US" dirty="0"/>
                        <a:t>PUBG</a:t>
                      </a:r>
                    </a:p>
                  </a:txBody>
                  <a:tcPr anchor="ctr"/>
                </a:tc>
                <a:tc>
                  <a:txBody>
                    <a:bodyPr/>
                    <a:lstStyle/>
                    <a:p>
                      <a:pPr algn="l"/>
                      <a:endParaRPr lang="en-US" dirty="0"/>
                    </a:p>
                  </a:txBody>
                  <a:tcPr anchor="ctr"/>
                </a:tc>
                <a:tc>
                  <a:txBody>
                    <a:bodyPr/>
                    <a:lstStyle/>
                    <a:p>
                      <a:pPr algn="l"/>
                      <a:endParaRPr lang="en-US" dirty="0"/>
                    </a:p>
                  </a:txBody>
                  <a:tcPr anchor="ctr"/>
                </a:tc>
                <a:tc>
                  <a:txBody>
                    <a:bodyPr/>
                    <a:lstStyle/>
                    <a:p>
                      <a:pPr algn="l"/>
                      <a:r>
                        <a:rPr lang="en-US" sz="1600" dirty="0"/>
                        <a:t>Players enjoy the game with many positive reviews and compare it to H1Z1, a similar game.</a:t>
                      </a:r>
                    </a:p>
                    <a:p>
                      <a:pPr algn="l"/>
                      <a:r>
                        <a:rPr lang="en-US" sz="1600" dirty="0"/>
                        <a:t>Players complain about the server, lag, and hacking.</a:t>
                      </a:r>
                    </a:p>
                  </a:txBody>
                  <a:tcPr anchor="ctr"/>
                </a:tc>
                <a:extLst>
                  <a:ext uri="{0D108BD9-81ED-4DB2-BD59-A6C34878D82A}">
                    <a16:rowId xmlns:a16="http://schemas.microsoft.com/office/drawing/2014/main" val="663902528"/>
                  </a:ext>
                </a:extLst>
              </a:tr>
              <a:tr h="910838">
                <a:tc>
                  <a:txBody>
                    <a:bodyPr/>
                    <a:lstStyle/>
                    <a:p>
                      <a:pPr algn="l"/>
                      <a:r>
                        <a:rPr lang="en-US" dirty="0"/>
                        <a:t>Grand Theft Auto V</a:t>
                      </a:r>
                    </a:p>
                  </a:txBody>
                  <a:tcPr anchor="ctr"/>
                </a:tc>
                <a:tc>
                  <a:txBody>
                    <a:bodyPr/>
                    <a:lstStyle/>
                    <a:p>
                      <a:pPr algn="l"/>
                      <a:endParaRPr lang="en-US" dirty="0"/>
                    </a:p>
                  </a:txBody>
                  <a:tcPr anchor="ctr"/>
                </a:tc>
                <a:tc>
                  <a:txBody>
                    <a:bodyPr/>
                    <a:lstStyle/>
                    <a:p>
                      <a:pPr algn="l"/>
                      <a:endParaRPr lang="en-US" dirty="0"/>
                    </a:p>
                  </a:txBody>
                  <a:tcPr anchor="ctr"/>
                </a:tc>
                <a:tc>
                  <a:txBody>
                    <a:bodyPr/>
                    <a:lstStyle/>
                    <a:p>
                      <a:pPr algn="l"/>
                      <a:r>
                        <a:rPr lang="en-US" sz="1600" dirty="0"/>
                        <a:t>Players enjoy the open world and graphics.</a:t>
                      </a:r>
                    </a:p>
                    <a:p>
                      <a:pPr algn="l"/>
                      <a:r>
                        <a:rPr lang="en-US" sz="1600" dirty="0"/>
                        <a:t>Players complain about hackers, </a:t>
                      </a:r>
                      <a:r>
                        <a:rPr lang="en-US" sz="1600" dirty="0" err="1"/>
                        <a:t>modding</a:t>
                      </a:r>
                      <a:r>
                        <a:rPr lang="en-US" sz="1600" dirty="0"/>
                        <a:t>, and being banned.</a:t>
                      </a:r>
                    </a:p>
                  </a:txBody>
                  <a:tcPr anchor="ctr"/>
                </a:tc>
                <a:extLst>
                  <a:ext uri="{0D108BD9-81ED-4DB2-BD59-A6C34878D82A}">
                    <a16:rowId xmlns:a16="http://schemas.microsoft.com/office/drawing/2014/main" val="1688815284"/>
                  </a:ext>
                </a:extLst>
              </a:tr>
              <a:tr h="910838">
                <a:tc>
                  <a:txBody>
                    <a:bodyPr/>
                    <a:lstStyle/>
                    <a:p>
                      <a:pPr algn="l"/>
                      <a:r>
                        <a:rPr lang="en-US" dirty="0"/>
                        <a:t>Rust</a:t>
                      </a:r>
                    </a:p>
                  </a:txBody>
                  <a:tcPr anchor="ctr"/>
                </a:tc>
                <a:tc>
                  <a:txBody>
                    <a:bodyPr/>
                    <a:lstStyle/>
                    <a:p>
                      <a:pPr algn="l"/>
                      <a:endParaRPr lang="en-US" dirty="0"/>
                    </a:p>
                  </a:txBody>
                  <a:tcPr anchor="ctr"/>
                </a:tc>
                <a:tc>
                  <a:txBody>
                    <a:bodyPr/>
                    <a:lstStyle/>
                    <a:p>
                      <a:pPr algn="l"/>
                      <a:endParaRPr lang="en-US" dirty="0"/>
                    </a:p>
                  </a:txBody>
                  <a:tcPr anchor="ctr"/>
                </a:tc>
                <a:tc>
                  <a:txBody>
                    <a:bodyPr/>
                    <a:lstStyle/>
                    <a:p>
                      <a:pPr algn="l"/>
                      <a:r>
                        <a:rPr lang="en-US" sz="1600" dirty="0"/>
                        <a:t>Players enjoy this survival aspect of the game. </a:t>
                      </a:r>
                    </a:p>
                    <a:p>
                      <a:pPr algn="l"/>
                      <a:r>
                        <a:rPr lang="en-US" sz="1600" dirty="0"/>
                        <a:t>Players experience server and game crashing issues.</a:t>
                      </a:r>
                    </a:p>
                  </a:txBody>
                  <a:tcPr anchor="ctr"/>
                </a:tc>
                <a:extLst>
                  <a:ext uri="{0D108BD9-81ED-4DB2-BD59-A6C34878D82A}">
                    <a16:rowId xmlns:a16="http://schemas.microsoft.com/office/drawing/2014/main" val="590311168"/>
                  </a:ext>
                </a:extLst>
              </a:tr>
              <a:tr h="910838">
                <a:tc>
                  <a:txBody>
                    <a:bodyPr/>
                    <a:lstStyle/>
                    <a:p>
                      <a:pPr algn="l"/>
                      <a:r>
                        <a:rPr lang="en-US" dirty="0"/>
                        <a:t>Rocket League</a:t>
                      </a:r>
                    </a:p>
                  </a:txBody>
                  <a:tcPr anchor="ctr"/>
                </a:tc>
                <a:tc>
                  <a:txBody>
                    <a:bodyPr/>
                    <a:lstStyle/>
                    <a:p>
                      <a:pPr algn="l"/>
                      <a:endParaRPr lang="en-US" dirty="0"/>
                    </a:p>
                  </a:txBody>
                  <a:tcPr anchor="ctr"/>
                </a:tc>
                <a:tc>
                  <a:txBody>
                    <a:bodyPr/>
                    <a:lstStyle/>
                    <a:p>
                      <a:pPr algn="l"/>
                      <a:endParaRPr lang="en-US" dirty="0"/>
                    </a:p>
                  </a:txBody>
                  <a:tcPr anchor="ctr"/>
                </a:tc>
                <a:tc>
                  <a:txBody>
                    <a:bodyPr/>
                    <a:lstStyle/>
                    <a:p>
                      <a:pPr algn="l"/>
                      <a:r>
                        <a:rPr lang="en-US" sz="1600" dirty="0"/>
                        <a:t>Players appear to love this game and use more positive words than normal like ‘best’, and ‘awesome.’ </a:t>
                      </a:r>
                    </a:p>
                    <a:p>
                      <a:pPr algn="l"/>
                      <a:r>
                        <a:rPr lang="en-US" sz="1600" dirty="0"/>
                        <a:t>Players complain about the server/matchmaking and toxic players/behavior. </a:t>
                      </a:r>
                    </a:p>
                  </a:txBody>
                  <a:tcPr anchor="ctr"/>
                </a:tc>
                <a:extLst>
                  <a:ext uri="{0D108BD9-81ED-4DB2-BD59-A6C34878D82A}">
                    <a16:rowId xmlns:a16="http://schemas.microsoft.com/office/drawing/2014/main" val="1018714571"/>
                  </a:ext>
                </a:extLst>
              </a:tr>
            </a:tbl>
          </a:graphicData>
        </a:graphic>
      </p:graphicFrame>
      <p:pic>
        <p:nvPicPr>
          <p:cNvPr id="21" name="Picture 20">
            <a:extLst>
              <a:ext uri="{FF2B5EF4-FFF2-40B4-BE49-F238E27FC236}">
                <a16:creationId xmlns:a16="http://schemas.microsoft.com/office/drawing/2014/main" id="{BCEB152B-D345-441E-B593-22F070ECFA22}"/>
              </a:ext>
            </a:extLst>
          </p:cNvPr>
          <p:cNvPicPr>
            <a:picLocks noChangeAspect="1"/>
          </p:cNvPicPr>
          <p:nvPr/>
        </p:nvPicPr>
        <p:blipFill>
          <a:blip r:embed="rId2"/>
          <a:stretch>
            <a:fillRect/>
          </a:stretch>
        </p:blipFill>
        <p:spPr>
          <a:xfrm>
            <a:off x="2485743" y="2086012"/>
            <a:ext cx="1703242" cy="884754"/>
          </a:xfrm>
          <a:prstGeom prst="rect">
            <a:avLst/>
          </a:prstGeom>
        </p:spPr>
      </p:pic>
      <p:pic>
        <p:nvPicPr>
          <p:cNvPr id="23" name="Picture 22">
            <a:extLst>
              <a:ext uri="{FF2B5EF4-FFF2-40B4-BE49-F238E27FC236}">
                <a16:creationId xmlns:a16="http://schemas.microsoft.com/office/drawing/2014/main" id="{FA4D321A-A84D-4DC2-A454-1E9B189FCEFB}"/>
              </a:ext>
            </a:extLst>
          </p:cNvPr>
          <p:cNvPicPr>
            <a:picLocks noChangeAspect="1"/>
          </p:cNvPicPr>
          <p:nvPr/>
        </p:nvPicPr>
        <p:blipFill>
          <a:blip r:embed="rId3"/>
          <a:stretch>
            <a:fillRect/>
          </a:stretch>
        </p:blipFill>
        <p:spPr>
          <a:xfrm>
            <a:off x="4673314" y="3009607"/>
            <a:ext cx="1769508" cy="878765"/>
          </a:xfrm>
          <a:prstGeom prst="rect">
            <a:avLst/>
          </a:prstGeom>
        </p:spPr>
      </p:pic>
      <p:pic>
        <p:nvPicPr>
          <p:cNvPr id="25" name="Picture 24">
            <a:extLst>
              <a:ext uri="{FF2B5EF4-FFF2-40B4-BE49-F238E27FC236}">
                <a16:creationId xmlns:a16="http://schemas.microsoft.com/office/drawing/2014/main" id="{6E7F5C28-D36C-40D8-A99D-74EA55998C10}"/>
              </a:ext>
            </a:extLst>
          </p:cNvPr>
          <p:cNvPicPr>
            <a:picLocks noChangeAspect="1"/>
          </p:cNvPicPr>
          <p:nvPr/>
        </p:nvPicPr>
        <p:blipFill>
          <a:blip r:embed="rId4"/>
          <a:stretch>
            <a:fillRect/>
          </a:stretch>
        </p:blipFill>
        <p:spPr>
          <a:xfrm>
            <a:off x="4673315" y="2088284"/>
            <a:ext cx="1769508" cy="874643"/>
          </a:xfrm>
          <a:prstGeom prst="rect">
            <a:avLst/>
          </a:prstGeom>
        </p:spPr>
      </p:pic>
      <p:pic>
        <p:nvPicPr>
          <p:cNvPr id="27" name="Picture 26">
            <a:extLst>
              <a:ext uri="{FF2B5EF4-FFF2-40B4-BE49-F238E27FC236}">
                <a16:creationId xmlns:a16="http://schemas.microsoft.com/office/drawing/2014/main" id="{1CB25E99-06DA-4276-8AD2-1F9CCFC6D23C}"/>
              </a:ext>
            </a:extLst>
          </p:cNvPr>
          <p:cNvPicPr>
            <a:picLocks noChangeAspect="1"/>
          </p:cNvPicPr>
          <p:nvPr/>
        </p:nvPicPr>
        <p:blipFill>
          <a:blip r:embed="rId5"/>
          <a:stretch>
            <a:fillRect/>
          </a:stretch>
        </p:blipFill>
        <p:spPr>
          <a:xfrm>
            <a:off x="2475118" y="3017446"/>
            <a:ext cx="1703242" cy="851621"/>
          </a:xfrm>
          <a:prstGeom prst="rect">
            <a:avLst/>
          </a:prstGeom>
        </p:spPr>
      </p:pic>
      <p:pic>
        <p:nvPicPr>
          <p:cNvPr id="29" name="Picture 28">
            <a:extLst>
              <a:ext uri="{FF2B5EF4-FFF2-40B4-BE49-F238E27FC236}">
                <a16:creationId xmlns:a16="http://schemas.microsoft.com/office/drawing/2014/main" id="{4DB7B75C-925C-462F-B4A5-3A8B1D151EAE}"/>
              </a:ext>
            </a:extLst>
          </p:cNvPr>
          <p:cNvPicPr>
            <a:picLocks noChangeAspect="1"/>
          </p:cNvPicPr>
          <p:nvPr/>
        </p:nvPicPr>
        <p:blipFill>
          <a:blip r:embed="rId6"/>
          <a:stretch>
            <a:fillRect/>
          </a:stretch>
        </p:blipFill>
        <p:spPr>
          <a:xfrm>
            <a:off x="2475118" y="3915747"/>
            <a:ext cx="1703242" cy="865497"/>
          </a:xfrm>
          <a:prstGeom prst="rect">
            <a:avLst/>
          </a:prstGeom>
        </p:spPr>
      </p:pic>
      <p:pic>
        <p:nvPicPr>
          <p:cNvPr id="31" name="Picture 30">
            <a:extLst>
              <a:ext uri="{FF2B5EF4-FFF2-40B4-BE49-F238E27FC236}">
                <a16:creationId xmlns:a16="http://schemas.microsoft.com/office/drawing/2014/main" id="{4AA7F3FE-DA6D-4BD9-A35D-128D1034C876}"/>
              </a:ext>
            </a:extLst>
          </p:cNvPr>
          <p:cNvPicPr>
            <a:picLocks noChangeAspect="1"/>
          </p:cNvPicPr>
          <p:nvPr/>
        </p:nvPicPr>
        <p:blipFill>
          <a:blip r:embed="rId7"/>
          <a:stretch>
            <a:fillRect/>
          </a:stretch>
        </p:blipFill>
        <p:spPr>
          <a:xfrm>
            <a:off x="4673315" y="3915748"/>
            <a:ext cx="1769508" cy="862434"/>
          </a:xfrm>
          <a:prstGeom prst="rect">
            <a:avLst/>
          </a:prstGeom>
        </p:spPr>
      </p:pic>
      <p:pic>
        <p:nvPicPr>
          <p:cNvPr id="33" name="Picture 32">
            <a:extLst>
              <a:ext uri="{FF2B5EF4-FFF2-40B4-BE49-F238E27FC236}">
                <a16:creationId xmlns:a16="http://schemas.microsoft.com/office/drawing/2014/main" id="{544EC7B7-78C8-4E72-83B0-2D40D0B9E832}"/>
              </a:ext>
            </a:extLst>
          </p:cNvPr>
          <p:cNvPicPr>
            <a:picLocks noChangeAspect="1"/>
          </p:cNvPicPr>
          <p:nvPr/>
        </p:nvPicPr>
        <p:blipFill>
          <a:blip r:embed="rId8"/>
          <a:stretch>
            <a:fillRect/>
          </a:stretch>
        </p:blipFill>
        <p:spPr>
          <a:xfrm>
            <a:off x="2475118" y="4867873"/>
            <a:ext cx="1718705" cy="884753"/>
          </a:xfrm>
          <a:prstGeom prst="rect">
            <a:avLst/>
          </a:prstGeom>
        </p:spPr>
      </p:pic>
      <p:pic>
        <p:nvPicPr>
          <p:cNvPr id="35" name="Picture 34">
            <a:extLst>
              <a:ext uri="{FF2B5EF4-FFF2-40B4-BE49-F238E27FC236}">
                <a16:creationId xmlns:a16="http://schemas.microsoft.com/office/drawing/2014/main" id="{EF817E8B-B9AC-49E7-AEE8-F599586AAB57}"/>
              </a:ext>
            </a:extLst>
          </p:cNvPr>
          <p:cNvPicPr>
            <a:picLocks noChangeAspect="1"/>
          </p:cNvPicPr>
          <p:nvPr/>
        </p:nvPicPr>
        <p:blipFill>
          <a:blip r:embed="rId9"/>
          <a:stretch>
            <a:fillRect/>
          </a:stretch>
        </p:blipFill>
        <p:spPr>
          <a:xfrm>
            <a:off x="4673314" y="4867873"/>
            <a:ext cx="1769508" cy="879381"/>
          </a:xfrm>
          <a:prstGeom prst="rect">
            <a:avLst/>
          </a:prstGeom>
        </p:spPr>
      </p:pic>
    </p:spTree>
    <p:extLst>
      <p:ext uri="{BB962C8B-B14F-4D97-AF65-F5344CB8AC3E}">
        <p14:creationId xmlns:p14="http://schemas.microsoft.com/office/powerpoint/2010/main" val="731858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4867-EA1A-4525-A0E5-6552F6DD564D}"/>
              </a:ext>
            </a:extLst>
          </p:cNvPr>
          <p:cNvSpPr>
            <a:spLocks noGrp="1"/>
          </p:cNvSpPr>
          <p:nvPr>
            <p:ph type="title"/>
          </p:nvPr>
        </p:nvSpPr>
        <p:spPr>
          <a:xfrm>
            <a:off x="1141413" y="609600"/>
            <a:ext cx="9905998" cy="457200"/>
          </a:xfrm>
        </p:spPr>
        <p:txBody>
          <a:bodyPr>
            <a:normAutofit fontScale="90000"/>
          </a:bodyPr>
          <a:lstStyle/>
          <a:p>
            <a:r>
              <a:rPr lang="en-US" dirty="0"/>
              <a:t>Genres</a:t>
            </a:r>
          </a:p>
        </p:txBody>
      </p:sp>
      <p:sp>
        <p:nvSpPr>
          <p:cNvPr id="3" name="Content Placeholder 2">
            <a:extLst>
              <a:ext uri="{FF2B5EF4-FFF2-40B4-BE49-F238E27FC236}">
                <a16:creationId xmlns:a16="http://schemas.microsoft.com/office/drawing/2014/main" id="{01233E40-3297-4691-A4D8-33A93ED6F1BC}"/>
              </a:ext>
            </a:extLst>
          </p:cNvPr>
          <p:cNvSpPr>
            <a:spLocks noGrp="1"/>
          </p:cNvSpPr>
          <p:nvPr>
            <p:ph idx="1"/>
          </p:nvPr>
        </p:nvSpPr>
        <p:spPr>
          <a:xfrm>
            <a:off x="1141413" y="1466603"/>
            <a:ext cx="9905998" cy="4324597"/>
          </a:xfrm>
        </p:spPr>
        <p:txBody>
          <a:bodyPr/>
          <a:lstStyle/>
          <a:p>
            <a:endParaRPr lang="en-US" sz="3200" dirty="0"/>
          </a:p>
          <a:p>
            <a:endParaRPr lang="en-US" dirty="0"/>
          </a:p>
        </p:txBody>
      </p:sp>
      <p:sp>
        <p:nvSpPr>
          <p:cNvPr id="5" name="Content Placeholder 2">
            <a:extLst>
              <a:ext uri="{FF2B5EF4-FFF2-40B4-BE49-F238E27FC236}">
                <a16:creationId xmlns:a16="http://schemas.microsoft.com/office/drawing/2014/main" id="{25315664-A8BA-4949-B863-B994CA2F999A}"/>
              </a:ext>
            </a:extLst>
          </p:cNvPr>
          <p:cNvSpPr txBox="1">
            <a:spLocks/>
          </p:cNvSpPr>
          <p:nvPr/>
        </p:nvSpPr>
        <p:spPr>
          <a:xfrm>
            <a:off x="8362209" y="1314203"/>
            <a:ext cx="3829791" cy="447699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Ø"/>
            </a:pPr>
            <a:r>
              <a:rPr lang="en-US" dirty="0"/>
              <a:t>Steam reviewers are mainly interested in mainly playing Adventure, Massively Multiplayer, Indie , RPG, Racing, and Sports games.</a:t>
            </a:r>
          </a:p>
          <a:p>
            <a:pPr>
              <a:buFont typeface="Wingdings" panose="05000000000000000000" pitchFamily="2" charset="2"/>
              <a:buChar char="Ø"/>
            </a:pPr>
            <a:r>
              <a:rPr lang="en-US" dirty="0"/>
              <a:t>Each of these genres account for over 15% of all Steam reviews.</a:t>
            </a:r>
          </a:p>
          <a:p>
            <a:pPr lvl="1">
              <a:buFont typeface="Wingdings" panose="05000000000000000000" pitchFamily="2" charset="2"/>
              <a:buChar char="Ø"/>
            </a:pPr>
            <a:r>
              <a:rPr lang="en-US" dirty="0"/>
              <a:t>Action is not helpful for analysis as most games are labeled as Action games.</a:t>
            </a:r>
          </a:p>
          <a:p>
            <a:pPr>
              <a:buFont typeface="Wingdings" panose="05000000000000000000" pitchFamily="2" charset="2"/>
              <a:buChar char="Ø"/>
            </a:pPr>
            <a:endParaRPr lang="en-US" sz="3200" dirty="0"/>
          </a:p>
          <a:p>
            <a:endParaRPr lang="en-US" sz="3200" dirty="0"/>
          </a:p>
          <a:p>
            <a:endParaRPr lang="en-US" dirty="0"/>
          </a:p>
        </p:txBody>
      </p:sp>
      <p:pic>
        <p:nvPicPr>
          <p:cNvPr id="6" name="Picture 5">
            <a:extLst>
              <a:ext uri="{FF2B5EF4-FFF2-40B4-BE49-F238E27FC236}">
                <a16:creationId xmlns:a16="http://schemas.microsoft.com/office/drawing/2014/main" id="{CEEE1A96-3321-4D7A-B751-3E27CB31E618}"/>
              </a:ext>
            </a:extLst>
          </p:cNvPr>
          <p:cNvPicPr>
            <a:picLocks noChangeAspect="1"/>
          </p:cNvPicPr>
          <p:nvPr/>
        </p:nvPicPr>
        <p:blipFill>
          <a:blip r:embed="rId2"/>
          <a:stretch>
            <a:fillRect/>
          </a:stretch>
        </p:blipFill>
        <p:spPr>
          <a:xfrm>
            <a:off x="132422" y="1199408"/>
            <a:ext cx="8126775" cy="4880758"/>
          </a:xfrm>
          <a:prstGeom prst="rect">
            <a:avLst/>
          </a:prstGeom>
        </p:spPr>
      </p:pic>
    </p:spTree>
    <p:extLst>
      <p:ext uri="{BB962C8B-B14F-4D97-AF65-F5344CB8AC3E}">
        <p14:creationId xmlns:p14="http://schemas.microsoft.com/office/powerpoint/2010/main" val="3054550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4867-EA1A-4525-A0E5-6552F6DD564D}"/>
              </a:ext>
            </a:extLst>
          </p:cNvPr>
          <p:cNvSpPr>
            <a:spLocks noGrp="1"/>
          </p:cNvSpPr>
          <p:nvPr>
            <p:ph type="title"/>
          </p:nvPr>
        </p:nvSpPr>
        <p:spPr>
          <a:xfrm>
            <a:off x="1141413" y="609600"/>
            <a:ext cx="9905998" cy="457200"/>
          </a:xfrm>
        </p:spPr>
        <p:txBody>
          <a:bodyPr>
            <a:normAutofit fontScale="90000"/>
          </a:bodyPr>
          <a:lstStyle/>
          <a:p>
            <a:r>
              <a:rPr lang="en-US" dirty="0"/>
              <a:t>Genres</a:t>
            </a:r>
          </a:p>
        </p:txBody>
      </p:sp>
      <p:sp>
        <p:nvSpPr>
          <p:cNvPr id="3" name="Content Placeholder 2">
            <a:extLst>
              <a:ext uri="{FF2B5EF4-FFF2-40B4-BE49-F238E27FC236}">
                <a16:creationId xmlns:a16="http://schemas.microsoft.com/office/drawing/2014/main" id="{01233E40-3297-4691-A4D8-33A93ED6F1BC}"/>
              </a:ext>
            </a:extLst>
          </p:cNvPr>
          <p:cNvSpPr>
            <a:spLocks noGrp="1"/>
          </p:cNvSpPr>
          <p:nvPr>
            <p:ph idx="1"/>
          </p:nvPr>
        </p:nvSpPr>
        <p:spPr>
          <a:xfrm>
            <a:off x="1141413" y="1466603"/>
            <a:ext cx="9905998" cy="4324597"/>
          </a:xfrm>
        </p:spPr>
        <p:txBody>
          <a:bodyPr/>
          <a:lstStyle/>
          <a:p>
            <a:endParaRPr lang="en-US" sz="3200" dirty="0"/>
          </a:p>
          <a:p>
            <a:endParaRPr lang="en-US" dirty="0"/>
          </a:p>
        </p:txBody>
      </p:sp>
      <p:sp>
        <p:nvSpPr>
          <p:cNvPr id="5" name="Content Placeholder 2">
            <a:extLst>
              <a:ext uri="{FF2B5EF4-FFF2-40B4-BE49-F238E27FC236}">
                <a16:creationId xmlns:a16="http://schemas.microsoft.com/office/drawing/2014/main" id="{25315664-A8BA-4949-B863-B994CA2F999A}"/>
              </a:ext>
            </a:extLst>
          </p:cNvPr>
          <p:cNvSpPr txBox="1">
            <a:spLocks/>
          </p:cNvSpPr>
          <p:nvPr/>
        </p:nvSpPr>
        <p:spPr>
          <a:xfrm>
            <a:off x="7481455" y="1314203"/>
            <a:ext cx="4710546" cy="447699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Ø"/>
            </a:pPr>
            <a:r>
              <a:rPr lang="en-US" dirty="0"/>
              <a:t>By 2017, Massively-Multiplayer, Action, and Adventure games saw a large increase wile Indie, RPG, Sports, and Racing games remained stagnant.</a:t>
            </a:r>
          </a:p>
          <a:p>
            <a:pPr>
              <a:buFont typeface="Wingdings" panose="05000000000000000000" pitchFamily="2" charset="2"/>
              <a:buChar char="Ø"/>
            </a:pPr>
            <a:r>
              <a:rPr lang="en-US" dirty="0"/>
              <a:t>Steam should continue to focus on having Massively-Multiplayer, Adventure, and Action games, since these genres are what players are mainly interested in reviewing.</a:t>
            </a:r>
          </a:p>
          <a:p>
            <a:pPr>
              <a:buFont typeface="Wingdings" panose="05000000000000000000" pitchFamily="2" charset="2"/>
              <a:buChar char="Ø"/>
            </a:pPr>
            <a:endParaRPr lang="en-US" dirty="0"/>
          </a:p>
          <a:p>
            <a:pPr>
              <a:buFont typeface="Wingdings" panose="05000000000000000000" pitchFamily="2" charset="2"/>
              <a:buChar char="Ø"/>
            </a:pPr>
            <a:endParaRPr lang="en-US" sz="3200" dirty="0"/>
          </a:p>
          <a:p>
            <a:endParaRPr lang="en-US" sz="3200" dirty="0"/>
          </a:p>
          <a:p>
            <a:endParaRPr lang="en-US" dirty="0"/>
          </a:p>
        </p:txBody>
      </p:sp>
      <p:pic>
        <p:nvPicPr>
          <p:cNvPr id="4" name="Picture 3">
            <a:extLst>
              <a:ext uri="{FF2B5EF4-FFF2-40B4-BE49-F238E27FC236}">
                <a16:creationId xmlns:a16="http://schemas.microsoft.com/office/drawing/2014/main" id="{BDE52B6D-E688-4C34-B72B-EB17D9A243F8}"/>
              </a:ext>
            </a:extLst>
          </p:cNvPr>
          <p:cNvPicPr>
            <a:picLocks noChangeAspect="1"/>
          </p:cNvPicPr>
          <p:nvPr/>
        </p:nvPicPr>
        <p:blipFill>
          <a:blip r:embed="rId2"/>
          <a:stretch>
            <a:fillRect/>
          </a:stretch>
        </p:blipFill>
        <p:spPr>
          <a:xfrm>
            <a:off x="961962" y="1314203"/>
            <a:ext cx="6432843" cy="5000625"/>
          </a:xfrm>
          <a:prstGeom prst="rect">
            <a:avLst/>
          </a:prstGeom>
        </p:spPr>
      </p:pic>
    </p:spTree>
    <p:extLst>
      <p:ext uri="{BB962C8B-B14F-4D97-AF65-F5344CB8AC3E}">
        <p14:creationId xmlns:p14="http://schemas.microsoft.com/office/powerpoint/2010/main" val="3156011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4867-EA1A-4525-A0E5-6552F6DD564D}"/>
              </a:ext>
            </a:extLst>
          </p:cNvPr>
          <p:cNvSpPr>
            <a:spLocks noGrp="1"/>
          </p:cNvSpPr>
          <p:nvPr>
            <p:ph type="title"/>
          </p:nvPr>
        </p:nvSpPr>
        <p:spPr>
          <a:xfrm>
            <a:off x="1141413" y="609600"/>
            <a:ext cx="9905998" cy="457200"/>
          </a:xfrm>
        </p:spPr>
        <p:txBody>
          <a:bodyPr>
            <a:normAutofit fontScale="90000"/>
          </a:bodyPr>
          <a:lstStyle/>
          <a:p>
            <a:r>
              <a:rPr lang="en-US" dirty="0"/>
              <a:t>How successful is the data models</a:t>
            </a:r>
          </a:p>
        </p:txBody>
      </p:sp>
      <p:sp>
        <p:nvSpPr>
          <p:cNvPr id="5" name="Content Placeholder 2">
            <a:extLst>
              <a:ext uri="{FF2B5EF4-FFF2-40B4-BE49-F238E27FC236}">
                <a16:creationId xmlns:a16="http://schemas.microsoft.com/office/drawing/2014/main" id="{25315664-A8BA-4949-B863-B994CA2F999A}"/>
              </a:ext>
            </a:extLst>
          </p:cNvPr>
          <p:cNvSpPr txBox="1">
            <a:spLocks/>
          </p:cNvSpPr>
          <p:nvPr/>
        </p:nvSpPr>
        <p:spPr>
          <a:xfrm>
            <a:off x="6766957" y="1210908"/>
            <a:ext cx="5007428" cy="472359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Ø"/>
            </a:pPr>
            <a:r>
              <a:rPr lang="en-US" sz="2400" dirty="0"/>
              <a:t>After testing the logistic regression, we can conclude that the data model is 70% accurate for incoming data.</a:t>
            </a:r>
          </a:p>
          <a:p>
            <a:endParaRPr lang="en-US" dirty="0"/>
          </a:p>
        </p:txBody>
      </p:sp>
      <p:pic>
        <p:nvPicPr>
          <p:cNvPr id="11" name="Picture 10">
            <a:extLst>
              <a:ext uri="{FF2B5EF4-FFF2-40B4-BE49-F238E27FC236}">
                <a16:creationId xmlns:a16="http://schemas.microsoft.com/office/drawing/2014/main" id="{E6FDF702-DBD4-4EFA-8E07-8E6E19525BC3}"/>
              </a:ext>
            </a:extLst>
          </p:cNvPr>
          <p:cNvPicPr>
            <a:picLocks noChangeAspect="1"/>
          </p:cNvPicPr>
          <p:nvPr/>
        </p:nvPicPr>
        <p:blipFill>
          <a:blip r:embed="rId2"/>
          <a:stretch>
            <a:fillRect/>
          </a:stretch>
        </p:blipFill>
        <p:spPr>
          <a:xfrm>
            <a:off x="740908" y="1220002"/>
            <a:ext cx="5838021" cy="5480871"/>
          </a:xfrm>
          <a:prstGeom prst="rect">
            <a:avLst/>
          </a:prstGeom>
        </p:spPr>
      </p:pic>
    </p:spTree>
    <p:extLst>
      <p:ext uri="{BB962C8B-B14F-4D97-AF65-F5344CB8AC3E}">
        <p14:creationId xmlns:p14="http://schemas.microsoft.com/office/powerpoint/2010/main" val="134850065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9684</TotalTime>
  <Words>910</Words>
  <Application>Microsoft Office PowerPoint</Application>
  <PresentationFormat>Widescreen</PresentationFormat>
  <Paragraphs>103</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Gill Sans MT</vt:lpstr>
      <vt:lpstr>Wingdings</vt:lpstr>
      <vt:lpstr>Parcel</vt:lpstr>
      <vt:lpstr>Steam Reviewer Analysis  </vt:lpstr>
      <vt:lpstr>Analysis Background</vt:lpstr>
      <vt:lpstr>Data Assumptions</vt:lpstr>
      <vt:lpstr>Objectives</vt:lpstr>
      <vt:lpstr>Most Popular games </vt:lpstr>
      <vt:lpstr>Key words for popular games</vt:lpstr>
      <vt:lpstr>Genres</vt:lpstr>
      <vt:lpstr>Genres</vt:lpstr>
      <vt:lpstr>How successful is the data models</vt:lpstr>
      <vt:lpstr>How successful is the data models</vt:lpstr>
      <vt:lpstr>Attributes correlated with steam Recommendation Rate</vt:lpstr>
      <vt:lpstr>Game Original Cost</vt:lpstr>
      <vt:lpstr>Metacritic User Score</vt:lpstr>
      <vt:lpstr>Feature importance</vt:lpstr>
      <vt:lpstr>Key conclusions</vt:lpstr>
      <vt:lpstr>Appendix</vt:lpstr>
      <vt:lpstr>I. All Steam Reviews Sorted by Popularity</vt:lpstr>
      <vt:lpstr>II. Probability Plots of Important Attributes</vt:lpstr>
      <vt:lpstr>II. Probability Plots of Important Attributes</vt:lpstr>
      <vt:lpstr>III.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Nexon Assignment #1 Data Analyst</dc:title>
  <dc:creator>Terence Pak</dc:creator>
  <cp:lastModifiedBy>Terence Pak</cp:lastModifiedBy>
  <cp:revision>148</cp:revision>
  <dcterms:created xsi:type="dcterms:W3CDTF">2019-03-13T04:02:29Z</dcterms:created>
  <dcterms:modified xsi:type="dcterms:W3CDTF">2020-12-16T06:23:17Z</dcterms:modified>
</cp:coreProperties>
</file>